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52"/>
  </p:notesMasterIdLst>
  <p:sldIdLst>
    <p:sldId id="256" r:id="rId2"/>
    <p:sldId id="344" r:id="rId3"/>
    <p:sldId id="343" r:id="rId4"/>
    <p:sldId id="257" r:id="rId5"/>
    <p:sldId id="284" r:id="rId6"/>
    <p:sldId id="258" r:id="rId7"/>
    <p:sldId id="401" r:id="rId8"/>
    <p:sldId id="259" r:id="rId9"/>
    <p:sldId id="260" r:id="rId10"/>
    <p:sldId id="261" r:id="rId11"/>
    <p:sldId id="266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0" r:id="rId21"/>
    <p:sldId id="411" r:id="rId22"/>
    <p:sldId id="412" r:id="rId23"/>
    <p:sldId id="413" r:id="rId24"/>
    <p:sldId id="414" r:id="rId25"/>
    <p:sldId id="415" r:id="rId26"/>
    <p:sldId id="416" r:id="rId27"/>
    <p:sldId id="418" r:id="rId28"/>
    <p:sldId id="419" r:id="rId29"/>
    <p:sldId id="420" r:id="rId30"/>
    <p:sldId id="421" r:id="rId31"/>
    <p:sldId id="422" r:id="rId32"/>
    <p:sldId id="417" r:id="rId33"/>
    <p:sldId id="423" r:id="rId34"/>
    <p:sldId id="425" r:id="rId35"/>
    <p:sldId id="426" r:id="rId36"/>
    <p:sldId id="427" r:id="rId37"/>
    <p:sldId id="428" r:id="rId38"/>
    <p:sldId id="429" r:id="rId39"/>
    <p:sldId id="430" r:id="rId40"/>
    <p:sldId id="431" r:id="rId41"/>
    <p:sldId id="432" r:id="rId42"/>
    <p:sldId id="433" r:id="rId43"/>
    <p:sldId id="434" r:id="rId44"/>
    <p:sldId id="435" r:id="rId45"/>
    <p:sldId id="438" r:id="rId46"/>
    <p:sldId id="439" r:id="rId47"/>
    <p:sldId id="440" r:id="rId48"/>
    <p:sldId id="436" r:id="rId49"/>
    <p:sldId id="437" r:id="rId50"/>
    <p:sldId id="44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623D"/>
    <a:srgbClr val="568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65" autoAdjust="0"/>
    <p:restoredTop sz="94660"/>
  </p:normalViewPr>
  <p:slideViewPr>
    <p:cSldViewPr snapToGrid="0">
      <p:cViewPr varScale="1">
        <p:scale>
          <a:sx n="75" d="100"/>
          <a:sy n="75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BEEBBD-8AA7-470F-84BC-BFACB0D0429A}" type="doc">
      <dgm:prSet loTypeId="urn:microsoft.com/office/officeart/2005/8/layout/venn1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21EF085-7CE3-40D1-B719-9E2BD95567E7}">
      <dgm:prSet/>
      <dgm:spPr/>
      <dgm:t>
        <a:bodyPr/>
        <a:lstStyle/>
        <a:p>
          <a:pPr rtl="0"/>
          <a:r>
            <a:rPr lang="en-US" b="1" dirty="0" smtClean="0">
              <a:solidFill>
                <a:srgbClr val="FFFF00"/>
              </a:solidFill>
            </a:rPr>
            <a:t>Thank You</a:t>
          </a:r>
          <a:endParaRPr lang="en-IN" dirty="0">
            <a:solidFill>
              <a:srgbClr val="FFFF00"/>
            </a:solidFill>
          </a:endParaRPr>
        </a:p>
      </dgm:t>
    </dgm:pt>
    <dgm:pt modelId="{49F525C9-9502-4945-B0EE-DE6CDAEC9E32}" type="parTrans" cxnId="{EA33EF53-E96B-4E51-A54C-F4D9A825EECB}">
      <dgm:prSet/>
      <dgm:spPr/>
      <dgm:t>
        <a:bodyPr/>
        <a:lstStyle/>
        <a:p>
          <a:endParaRPr lang="en-IN"/>
        </a:p>
      </dgm:t>
    </dgm:pt>
    <dgm:pt modelId="{B358AE51-322C-4E69-9EEF-006FC6DA759A}" type="sibTrans" cxnId="{EA33EF53-E96B-4E51-A54C-F4D9A825EECB}">
      <dgm:prSet/>
      <dgm:spPr/>
      <dgm:t>
        <a:bodyPr/>
        <a:lstStyle/>
        <a:p>
          <a:endParaRPr lang="en-IN"/>
        </a:p>
      </dgm:t>
    </dgm:pt>
    <dgm:pt modelId="{6FF7D00F-6DEE-48B2-8C63-FE92D7E0098D}" type="pres">
      <dgm:prSet presAssocID="{8ABEEBBD-8AA7-470F-84BC-BFACB0D0429A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492C9A80-91DF-4030-9BF6-14165B4F5652}" type="pres">
      <dgm:prSet presAssocID="{521EF085-7CE3-40D1-B719-9E2BD95567E7}" presName="circ1TxSh" presStyleLbl="vennNode1" presStyleIdx="0" presStyleCnt="1" custScaleX="227561" custLinFactNeighborX="-46697" custLinFactNeighborY="52778"/>
      <dgm:spPr/>
      <dgm:t>
        <a:bodyPr/>
        <a:lstStyle/>
        <a:p>
          <a:endParaRPr lang="en-IN"/>
        </a:p>
      </dgm:t>
    </dgm:pt>
  </dgm:ptLst>
  <dgm:cxnLst>
    <dgm:cxn modelId="{FE5492AB-545D-46F8-BB1B-7E052C56605F}" type="presOf" srcId="{8ABEEBBD-8AA7-470F-84BC-BFACB0D0429A}" destId="{6FF7D00F-6DEE-48B2-8C63-FE92D7E0098D}" srcOrd="0" destOrd="0" presId="urn:microsoft.com/office/officeart/2005/8/layout/venn1"/>
    <dgm:cxn modelId="{EA33EF53-E96B-4E51-A54C-F4D9A825EECB}" srcId="{8ABEEBBD-8AA7-470F-84BC-BFACB0D0429A}" destId="{521EF085-7CE3-40D1-B719-9E2BD95567E7}" srcOrd="0" destOrd="0" parTransId="{49F525C9-9502-4945-B0EE-DE6CDAEC9E32}" sibTransId="{B358AE51-322C-4E69-9EEF-006FC6DA759A}"/>
    <dgm:cxn modelId="{C6D93307-6512-486F-99B3-F8E3B44A7880}" type="presOf" srcId="{521EF085-7CE3-40D1-B719-9E2BD95567E7}" destId="{492C9A80-91DF-4030-9BF6-14165B4F5652}" srcOrd="0" destOrd="0" presId="urn:microsoft.com/office/officeart/2005/8/layout/venn1"/>
    <dgm:cxn modelId="{B076AC09-4073-481F-BC25-373359C59B16}" type="presParOf" srcId="{6FF7D00F-6DEE-48B2-8C63-FE92D7E0098D}" destId="{492C9A80-91DF-4030-9BF6-14165B4F5652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2C9A80-91DF-4030-9BF6-14165B4F5652}">
      <dsp:nvSpPr>
        <dsp:cNvPr id="0" name=""/>
        <dsp:cNvSpPr/>
      </dsp:nvSpPr>
      <dsp:spPr>
        <a:xfrm>
          <a:off x="826445" y="0"/>
          <a:ext cx="5149207" cy="226278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533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b="1" kern="1200" dirty="0" smtClean="0">
              <a:solidFill>
                <a:srgbClr val="FFFF00"/>
              </a:solidFill>
            </a:rPr>
            <a:t>Thank You</a:t>
          </a:r>
          <a:endParaRPr lang="en-IN" sz="5700" kern="1200" dirty="0">
            <a:solidFill>
              <a:srgbClr val="FFFF00"/>
            </a:solidFill>
          </a:endParaRPr>
        </a:p>
      </dsp:txBody>
      <dsp:txXfrm>
        <a:off x="1580529" y="331377"/>
        <a:ext cx="3641039" cy="1600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83D6C-EE42-43AB-8734-F07FFFC472C4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D3F7B-40ED-47AB-A037-431DAA4AC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9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6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21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44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28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7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35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50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49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15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74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04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7C156-65DE-46A0-A8FF-393B0607FC68}" type="datetime1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97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D815-3B6B-4D0B-9859-D85C1E1CF1DC}" type="datetime1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7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3435-0A30-4121-A5D0-E9C257453C0C}" type="datetime1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1567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34981-FA7D-491B-9B81-DFB928CF6643}" type="datetime1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31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CAEEF-7950-4C8F-8D70-A36775FA8D49}" type="datetime1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3603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8E798-6BF1-498F-97D9-8E7EE407932F}" type="datetime1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73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A54DA-1BF2-4818-93CB-00049BA8E08A}" type="datetime1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27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A7793-82E0-4302-B11D-30DA86CA8EF0}" type="datetime1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366411"/>
            <a:ext cx="8911687" cy="961577"/>
          </a:xfrm>
        </p:spPr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495" y="1609725"/>
            <a:ext cx="8915400" cy="4520712"/>
          </a:xfrm>
        </p:spPr>
        <p:txBody>
          <a:bodyPr/>
          <a:lstStyle>
            <a:lvl1pPr marL="342900" indent="-342900">
              <a:buClr>
                <a:srgbClr val="00B05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buClr>
                <a:srgbClr val="00B05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292362"/>
            <a:ext cx="1146283" cy="370396"/>
          </a:xfrm>
        </p:spPr>
        <p:txBody>
          <a:bodyPr/>
          <a:lstStyle/>
          <a:p>
            <a:fld id="{F11B745B-E455-45A0-AFCB-678C24DC369E}" type="datetime1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278683"/>
            <a:ext cx="7619999" cy="365125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Dr. S. Nandagopalan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80975" y="1238250"/>
            <a:ext cx="8724900" cy="0"/>
          </a:xfrm>
          <a:prstGeom prst="line">
            <a:avLst/>
          </a:prstGeom>
          <a:ln w="19050">
            <a:solidFill>
              <a:srgbClr val="77623D">
                <a:alpha val="45882"/>
              </a:srgb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142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448B3-E50A-459D-B48F-318FF1BBB6B7}" type="datetime1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91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B8CB-6200-4EF7-BED9-13104AE68C99}" type="datetime1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0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E3049-9FAE-4634-94F1-5CE23A5CD285}" type="datetime1">
              <a:rPr lang="en-US" smtClean="0"/>
              <a:t>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56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1D5A-B887-466C-A3BF-2E5940C239B0}" type="datetime1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5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98EF-AE6E-4461-B7B1-19DE9EB4BF7B}" type="datetime1">
              <a:rPr lang="en-US" smtClean="0"/>
              <a:t>1/7/2025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55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07315-8925-4515-A026-9F4B041BC7B9}" type="datetime1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3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F3B8C-044F-4258-953D-DD773F852D0E}" type="datetime1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69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9C8D0-768C-42F7-AECE-BF6AD3033820}" type="datetime1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5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8194" y="1345021"/>
            <a:ext cx="6600451" cy="311521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Module – 1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/>
              <a:t>Big Data Technology </a:t>
            </a:r>
            <a:r>
              <a:rPr lang="en-US" b="1" dirty="0" smtClean="0"/>
              <a:t>Landscape</a:t>
            </a:r>
            <a:r>
              <a:rPr lang="en-IN" dirty="0"/>
              <a:t/>
            </a:r>
            <a:br>
              <a:rPr lang="en-IN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194" y="5144505"/>
            <a:ext cx="5071730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Dr. S. NANDAGOPALAN </a:t>
            </a:r>
          </a:p>
        </p:txBody>
      </p:sp>
    </p:spTree>
    <p:extLst>
      <p:ext uri="{BB962C8B-B14F-4D97-AF65-F5344CB8AC3E}">
        <p14:creationId xmlns:p14="http://schemas.microsoft.com/office/powerpoint/2010/main" val="406880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 descr="The 11th Edition of Data Never Sle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323" y="624110"/>
            <a:ext cx="10241138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1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2592926" y="325012"/>
            <a:ext cx="8911687" cy="842740"/>
          </a:xfrm>
        </p:spPr>
        <p:txBody>
          <a:bodyPr/>
          <a:lstStyle/>
          <a:p>
            <a:r>
              <a:rPr lang="en-US" altLang="en-US" dirty="0" smtClean="0"/>
              <a:t>BI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6" y="1265271"/>
            <a:ext cx="7465476" cy="4528989"/>
          </a:xfrm>
        </p:spPr>
        <p:txBody>
          <a:bodyPr/>
          <a:lstStyle/>
          <a:p>
            <a:pPr>
              <a:buClrTx/>
            </a:pPr>
            <a:r>
              <a:rPr lang="en-US" altLang="en-US" dirty="0"/>
              <a:t>Business generates data. Data is Mined to produce Insights &amp; Intelligence </a:t>
            </a:r>
          </a:p>
          <a:p>
            <a:pPr>
              <a:buClrTx/>
            </a:pPr>
            <a:r>
              <a:rPr lang="en-US" altLang="en-US" dirty="0"/>
              <a:t>Intelligence is fed back into business. Business performance improves; more data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3886469" y="3194029"/>
            <a:ext cx="2476500" cy="1371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lang="en-US" sz="2800" b="1" dirty="0">
                <a:solidFill>
                  <a:srgbClr val="FFFF00"/>
                </a:solidFill>
              </a:rPr>
              <a:t>Business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048769" y="3194029"/>
            <a:ext cx="2476500" cy="1371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lang="en-US" sz="2400" b="1" dirty="0">
                <a:solidFill>
                  <a:srgbClr val="FFFF00"/>
                </a:solidFill>
              </a:rPr>
              <a:t>Intelligence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886469" y="5378429"/>
            <a:ext cx="24765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lang="en-US" sz="2800" b="1" dirty="0">
                <a:solidFill>
                  <a:srgbClr val="FFFF00"/>
                </a:solidFill>
              </a:rPr>
              <a:t>Data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7048769" y="5403829"/>
            <a:ext cx="24765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lang="en-US" sz="2800" b="1" dirty="0">
                <a:solidFill>
                  <a:srgbClr val="FFFF00"/>
                </a:solidFill>
              </a:rPr>
              <a:t>Mining</a:t>
            </a:r>
          </a:p>
        </p:txBody>
      </p:sp>
      <p:sp>
        <p:nvSpPr>
          <p:cNvPr id="9" name="Right Arrow 8"/>
          <p:cNvSpPr/>
          <p:nvPr/>
        </p:nvSpPr>
        <p:spPr bwMode="auto">
          <a:xfrm rot="5400000">
            <a:off x="4819472" y="4721204"/>
            <a:ext cx="838200" cy="5715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algn="ctr" eaLnBrk="1" hangingPunct="1">
              <a:defRPr/>
            </a:pPr>
            <a:endParaRPr lang="en-US" sz="2800" b="1">
              <a:solidFill>
                <a:srgbClr val="CC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rot="16200000">
            <a:off x="7799256" y="4698979"/>
            <a:ext cx="838200" cy="5715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algn="ctr" eaLnBrk="1" hangingPunct="1">
              <a:defRPr/>
            </a:pPr>
            <a:endParaRPr lang="en-US" sz="2800" b="1">
              <a:solidFill>
                <a:srgbClr val="CC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0800000">
            <a:off x="6362969" y="3489965"/>
            <a:ext cx="685800" cy="7620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algn="ctr" eaLnBrk="1" hangingPunct="1">
              <a:defRPr/>
            </a:pPr>
            <a:endParaRPr lang="en-US" sz="2800" b="1">
              <a:solidFill>
                <a:srgbClr val="CC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6373602" y="5593435"/>
            <a:ext cx="685800" cy="7620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algn="ctr" eaLnBrk="1" hangingPunct="1">
              <a:defRPr/>
            </a:pPr>
            <a:endParaRPr lang="en-US" sz="2800" b="1">
              <a:solidFill>
                <a:srgbClr val="CC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8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ey </a:t>
            </a:r>
            <a:r>
              <a:rPr lang="en-US" dirty="0"/>
              <a:t>T</a:t>
            </a:r>
            <a:r>
              <a:rPr lang="en-US" dirty="0" smtClean="0"/>
              <a:t>erms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495" y="1327988"/>
            <a:ext cx="3564465" cy="4802449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API</a:t>
            </a:r>
          </a:p>
          <a:p>
            <a:r>
              <a:rPr lang="en-US" i="1" dirty="0" smtClean="0"/>
              <a:t>Data Model-Schema</a:t>
            </a:r>
          </a:p>
          <a:p>
            <a:r>
              <a:rPr lang="en-IN" i="1" dirty="0"/>
              <a:t>Data Repository </a:t>
            </a:r>
            <a:endParaRPr lang="en-IN" i="1" dirty="0" smtClean="0"/>
          </a:p>
          <a:p>
            <a:r>
              <a:rPr lang="en-US" i="1" dirty="0"/>
              <a:t>Data Store </a:t>
            </a:r>
            <a:endParaRPr lang="en-US" i="1" dirty="0" smtClean="0"/>
          </a:p>
          <a:p>
            <a:r>
              <a:rPr lang="en-US" i="1" dirty="0" smtClean="0"/>
              <a:t>Database &amp; DBMS</a:t>
            </a:r>
            <a:endParaRPr lang="en-US" i="1" dirty="0"/>
          </a:p>
          <a:p>
            <a:r>
              <a:rPr lang="en-US" i="1" dirty="0" smtClean="0"/>
              <a:t>Table</a:t>
            </a:r>
          </a:p>
          <a:p>
            <a:r>
              <a:rPr lang="en-US" i="1" dirty="0" smtClean="0"/>
              <a:t>Flat file</a:t>
            </a:r>
          </a:p>
          <a:p>
            <a:r>
              <a:rPr lang="en-US" i="1" dirty="0" smtClean="0"/>
              <a:t>SQL</a:t>
            </a:r>
          </a:p>
          <a:p>
            <a:r>
              <a:rPr lang="en-US" i="1" dirty="0" smtClean="0"/>
              <a:t>ODBC &amp; JDBC</a:t>
            </a:r>
          </a:p>
          <a:p>
            <a:r>
              <a:rPr lang="en-US" i="1" dirty="0" smtClean="0"/>
              <a:t>DWH &amp; Data Mart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46335" y="1327988"/>
            <a:ext cx="4417905" cy="4802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Batch Processing</a:t>
            </a:r>
          </a:p>
          <a:p>
            <a:r>
              <a:rPr lang="en-US" i="1" dirty="0" smtClean="0"/>
              <a:t>Streaming &amp; real time</a:t>
            </a:r>
          </a:p>
          <a:p>
            <a:r>
              <a:rPr lang="en-US" i="1" dirty="0" smtClean="0"/>
              <a:t>ETL</a:t>
            </a:r>
          </a:p>
          <a:p>
            <a:r>
              <a:rPr lang="en-US" i="1" dirty="0"/>
              <a:t>Predictive Analytics </a:t>
            </a:r>
            <a:endParaRPr lang="en-US" i="1" dirty="0" smtClean="0"/>
          </a:p>
          <a:p>
            <a:r>
              <a:rPr lang="en-US" i="1" dirty="0"/>
              <a:t>Cognitive Analytics </a:t>
            </a:r>
            <a:endParaRPr lang="en-US" i="1" dirty="0" smtClean="0"/>
          </a:p>
          <a:p>
            <a:endParaRPr lang="en-US" i="1" dirty="0" smtClean="0"/>
          </a:p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2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495" y="140530"/>
            <a:ext cx="8911687" cy="961577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of Data-Structured, Semi-structured and Unstructured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Structured</a:t>
            </a:r>
            <a:r>
              <a:rPr lang="en-US" dirty="0" smtClean="0"/>
              <a:t>: Tables – rows &amp; columns – follows schema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Semi structured</a:t>
            </a:r>
            <a:r>
              <a:rPr lang="en-US" dirty="0" smtClean="0"/>
              <a:t>: contain </a:t>
            </a:r>
            <a:r>
              <a:rPr lang="en-US" dirty="0"/>
              <a:t>tags or other </a:t>
            </a:r>
            <a:r>
              <a:rPr lang="en-US" dirty="0" smtClean="0"/>
              <a:t>markers – HTML, JSON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Unstructured</a:t>
            </a:r>
            <a:r>
              <a:rPr lang="en-US" dirty="0" smtClean="0"/>
              <a:t>: </a:t>
            </a:r>
            <a:r>
              <a:rPr lang="en-US" dirty="0"/>
              <a:t>do  not  conform  and  associate  with </a:t>
            </a:r>
            <a:r>
              <a:rPr lang="en-US" dirty="0" smtClean="0"/>
              <a:t>any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models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E.g. </a:t>
            </a:r>
            <a:r>
              <a:rPr lang="en-US" dirty="0"/>
              <a:t>Text messages, chat messages, </a:t>
            </a:r>
            <a:r>
              <a:rPr lang="en-US" dirty="0" smtClean="0"/>
              <a:t>tweets (X), YouTube</a:t>
            </a:r>
          </a:p>
          <a:p>
            <a:r>
              <a:rPr lang="en-IN" dirty="0" smtClean="0">
                <a:solidFill>
                  <a:srgbClr val="0070C0"/>
                </a:solidFill>
              </a:rPr>
              <a:t>Multi-Structured</a:t>
            </a:r>
            <a:r>
              <a:rPr lang="en-IN" dirty="0" smtClean="0"/>
              <a:t>: </a:t>
            </a:r>
            <a:r>
              <a:rPr lang="en-US" dirty="0"/>
              <a:t>data consisting of multiple formats of data, viz. structured, semi-structured and/or unstructured </a:t>
            </a:r>
            <a:r>
              <a:rPr lang="en-US" dirty="0" smtClean="0"/>
              <a:t>data.</a:t>
            </a:r>
          </a:p>
          <a:p>
            <a:pPr lvl="1"/>
            <a:r>
              <a:rPr lang="en-US" dirty="0" smtClean="0"/>
              <a:t>E.g. Streaming data, Sensor data, Excel, POS, etc.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3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Data </a:t>
            </a:r>
            <a:r>
              <a:rPr lang="en-US" dirty="0" smtClean="0"/>
              <a:t>Types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Social networks and web </a:t>
            </a:r>
            <a:r>
              <a:rPr lang="en-US" i="1" dirty="0" smtClean="0"/>
              <a:t>data: </a:t>
            </a:r>
            <a:r>
              <a:rPr lang="en-US" dirty="0" smtClean="0"/>
              <a:t>Facebook</a:t>
            </a:r>
            <a:r>
              <a:rPr lang="en-US" dirty="0"/>
              <a:t>, </a:t>
            </a:r>
            <a:r>
              <a:rPr lang="en-US" dirty="0" smtClean="0"/>
              <a:t>Twitter (X), e-mails</a:t>
            </a:r>
          </a:p>
          <a:p>
            <a:r>
              <a:rPr lang="en-US" i="1" dirty="0"/>
              <a:t>Transactions data and Business Processes (BPs) </a:t>
            </a:r>
            <a:r>
              <a:rPr lang="en-US" i="1" dirty="0" smtClean="0"/>
              <a:t>data - </a:t>
            </a:r>
            <a:r>
              <a:rPr lang="en-US" dirty="0" smtClean="0"/>
              <a:t>credit </a:t>
            </a:r>
            <a:r>
              <a:rPr lang="en-US" dirty="0"/>
              <a:t>card transactions, flight </a:t>
            </a:r>
            <a:r>
              <a:rPr lang="en-US" dirty="0" smtClean="0"/>
              <a:t>bookings.</a:t>
            </a:r>
          </a:p>
          <a:p>
            <a:r>
              <a:rPr lang="en-US" i="1" dirty="0"/>
              <a:t>Customer master data, </a:t>
            </a:r>
            <a:r>
              <a:rPr lang="en-US" dirty="0"/>
              <a:t>such as data for facial recognition and for the name, date of birth, marriage  anniversary, gender, location  and income </a:t>
            </a:r>
            <a:r>
              <a:rPr lang="en-US" dirty="0" smtClean="0"/>
              <a:t>category</a:t>
            </a:r>
          </a:p>
          <a:p>
            <a:r>
              <a:rPr lang="en-US" i="1" dirty="0"/>
              <a:t>Machine-generated </a:t>
            </a:r>
            <a:r>
              <a:rPr lang="en-US" i="1" dirty="0" smtClean="0"/>
              <a:t>data - </a:t>
            </a:r>
            <a:r>
              <a:rPr lang="en-US" dirty="0"/>
              <a:t>data from sensors, trackers, web </a:t>
            </a:r>
            <a:r>
              <a:rPr lang="en-US" dirty="0" smtClean="0"/>
              <a:t>logs.</a:t>
            </a:r>
          </a:p>
          <a:p>
            <a:r>
              <a:rPr lang="en-US" i="1" dirty="0"/>
              <a:t>Human-generated data </a:t>
            </a:r>
            <a:r>
              <a:rPr lang="en-US" i="1" dirty="0" smtClean="0"/>
              <a:t>- </a:t>
            </a:r>
            <a:r>
              <a:rPr lang="en-US" dirty="0" smtClean="0"/>
              <a:t>biometrics </a:t>
            </a:r>
            <a:r>
              <a:rPr lang="en-US" dirty="0"/>
              <a:t>data, human-machine interaction data, </a:t>
            </a:r>
            <a:r>
              <a:rPr lang="en-US" dirty="0" smtClean="0"/>
              <a:t>e­-mail records.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Chocolate Marketing </a:t>
            </a:r>
            <a:r>
              <a:rPr lang="en-US" b="1" dirty="0" smtClean="0"/>
              <a:t>Company (ACVM) with Vending Machines</a:t>
            </a:r>
          </a:p>
          <a:p>
            <a:r>
              <a:rPr lang="en-US" dirty="0" smtClean="0"/>
              <a:t>It sells </a:t>
            </a:r>
            <a:r>
              <a:rPr lang="en-US" dirty="0"/>
              <a:t>five </a:t>
            </a:r>
            <a:r>
              <a:rPr lang="en-US" dirty="0" err="1"/>
              <a:t>flavours</a:t>
            </a:r>
            <a:r>
              <a:rPr lang="en-US" dirty="0"/>
              <a:t> (</a:t>
            </a:r>
            <a:r>
              <a:rPr lang="en-US" dirty="0" err="1"/>
              <a:t>FLl</a:t>
            </a:r>
            <a:r>
              <a:rPr lang="en-US" dirty="0"/>
              <a:t>, FL2, FL3, FL4 and </a:t>
            </a:r>
            <a:r>
              <a:rPr lang="en-US" dirty="0" smtClean="0"/>
              <a:t>FL5) </a:t>
            </a:r>
            <a:r>
              <a:rPr lang="en-US" dirty="0"/>
              <a:t>KitKat, Milk, Fruit and Nuts, </a:t>
            </a:r>
            <a:r>
              <a:rPr lang="en-US" dirty="0" smtClean="0"/>
              <a:t>Nougat, </a:t>
            </a:r>
            <a:r>
              <a:rPr lang="en-US" dirty="0"/>
              <a:t>and </a:t>
            </a:r>
            <a:r>
              <a:rPr lang="en-US" dirty="0" smtClean="0"/>
              <a:t>Oreo.</a:t>
            </a:r>
          </a:p>
          <a:p>
            <a:r>
              <a:rPr lang="en-US" i="1" dirty="0"/>
              <a:t>Machine-generated </a:t>
            </a:r>
            <a:r>
              <a:rPr lang="en-US" i="1" dirty="0" smtClean="0"/>
              <a:t>data:</a:t>
            </a:r>
            <a:r>
              <a:rPr lang="en-US" dirty="0" smtClean="0"/>
              <a:t> </a:t>
            </a:r>
            <a:r>
              <a:rPr lang="en-US" dirty="0"/>
              <a:t>sale of </a:t>
            </a:r>
            <a:r>
              <a:rPr lang="en-US" dirty="0" smtClean="0"/>
              <a:t>chocolates.</a:t>
            </a:r>
          </a:p>
          <a:p>
            <a:r>
              <a:rPr lang="en-US" i="1" dirty="0" smtClean="0"/>
              <a:t>Human-generated data: </a:t>
            </a:r>
            <a:r>
              <a:rPr lang="en-US" dirty="0" smtClean="0"/>
              <a:t>buyer-machine interactions. </a:t>
            </a:r>
          </a:p>
          <a:p>
            <a:r>
              <a:rPr lang="en-US" i="1" dirty="0" smtClean="0"/>
              <a:t>Social </a:t>
            </a:r>
            <a:r>
              <a:rPr lang="en-US" i="1" dirty="0"/>
              <a:t>networks and web </a:t>
            </a:r>
            <a:r>
              <a:rPr lang="en-US" i="1" dirty="0" smtClean="0"/>
              <a:t>data:</a:t>
            </a:r>
            <a:r>
              <a:rPr lang="en-US" dirty="0" smtClean="0"/>
              <a:t> </a:t>
            </a:r>
            <a:r>
              <a:rPr lang="en-US" dirty="0"/>
              <a:t>feedback and personalized messages based on </a:t>
            </a:r>
            <a:r>
              <a:rPr lang="en-US" dirty="0" smtClean="0"/>
              <a:t>interactions.</a:t>
            </a:r>
            <a:endParaRPr lang="en-US" dirty="0" smtClean="0"/>
          </a:p>
          <a:p>
            <a:r>
              <a:rPr lang="en-US" i="1" dirty="0" smtClean="0"/>
              <a:t>Human-generated data</a:t>
            </a:r>
            <a:r>
              <a:rPr lang="en-US" dirty="0" smtClean="0"/>
              <a:t>: </a:t>
            </a:r>
            <a:r>
              <a:rPr lang="en-US" dirty="0"/>
              <a:t>facial recognition of the </a:t>
            </a:r>
            <a:r>
              <a:rPr lang="en-US" dirty="0" smtClean="0"/>
              <a:t>buyers.</a:t>
            </a:r>
          </a:p>
          <a:p>
            <a:r>
              <a:rPr lang="en-US" b="1" dirty="0" smtClean="0"/>
              <a:t>Goal: Sales Analysis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292" y="2670887"/>
            <a:ext cx="8911687" cy="961577"/>
          </a:xfrm>
        </p:spPr>
        <p:txBody>
          <a:bodyPr>
            <a:normAutofit fontScale="90000"/>
          </a:bodyPr>
          <a:lstStyle/>
          <a:p>
            <a:r>
              <a:rPr lang="en-US" dirty="0"/>
              <a:t>Big </a:t>
            </a:r>
            <a:r>
              <a:rPr lang="en-US" dirty="0" smtClean="0"/>
              <a:t>Data </a:t>
            </a:r>
            <a:br>
              <a:rPr lang="en-US" dirty="0" smtClean="0"/>
            </a:br>
            <a:r>
              <a:rPr lang="en-US" dirty="0" smtClean="0"/>
              <a:t>Classification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75" y="0"/>
            <a:ext cx="6568529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Scalability and Parallel Processing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Scalability </a:t>
            </a:r>
            <a:r>
              <a:rPr lang="en-US" dirty="0"/>
              <a:t>enables increase or decrease in the capacity of data storage, processing and analytics. </a:t>
            </a:r>
            <a:endParaRPr lang="en-US" dirty="0" smtClean="0"/>
          </a:p>
          <a:p>
            <a:r>
              <a:rPr lang="en-US" i="1" dirty="0" smtClean="0"/>
              <a:t>Scalability </a:t>
            </a:r>
            <a:r>
              <a:rPr lang="en-US" dirty="0"/>
              <a:t>is the capability of a system to handle the workload as per the magnitude of the </a:t>
            </a:r>
            <a:r>
              <a:rPr lang="en-US" dirty="0" smtClean="0"/>
              <a:t>work.</a:t>
            </a:r>
          </a:p>
          <a:p>
            <a:r>
              <a:rPr lang="en-US" i="1" dirty="0"/>
              <a:t>Vertical </a:t>
            </a:r>
            <a:r>
              <a:rPr lang="en-US" i="1" dirty="0" smtClean="0"/>
              <a:t>scalability</a:t>
            </a:r>
            <a:r>
              <a:rPr lang="en-US" dirty="0" smtClean="0"/>
              <a:t>:</a:t>
            </a:r>
            <a:r>
              <a:rPr lang="en-US" i="1" dirty="0" smtClean="0"/>
              <a:t> </a:t>
            </a:r>
            <a:r>
              <a:rPr lang="en-US" dirty="0" smtClean="0"/>
              <a:t>scaling </a:t>
            </a:r>
            <a:r>
              <a:rPr lang="en-US" dirty="0"/>
              <a:t>up the given system's resources and increasing the system's analytics, reporting and visualization </a:t>
            </a:r>
            <a:r>
              <a:rPr lang="en-US" dirty="0" smtClean="0"/>
              <a:t>capabilities.</a:t>
            </a:r>
          </a:p>
          <a:p>
            <a:r>
              <a:rPr lang="en-US" i="1" dirty="0"/>
              <a:t>Horizontal </a:t>
            </a:r>
            <a:r>
              <a:rPr lang="en-US" i="1" dirty="0" smtClean="0"/>
              <a:t>scalability</a:t>
            </a:r>
            <a:r>
              <a:rPr lang="en-US" dirty="0" smtClean="0"/>
              <a:t>:</a:t>
            </a:r>
            <a:r>
              <a:rPr lang="en-US" i="1" dirty="0" smtClean="0"/>
              <a:t> </a:t>
            </a:r>
            <a:r>
              <a:rPr lang="en-US" dirty="0" smtClean="0"/>
              <a:t>means </a:t>
            </a:r>
            <a:r>
              <a:rPr lang="en-US" dirty="0"/>
              <a:t>increasing the number of systems working in coherence and scaling out the </a:t>
            </a:r>
            <a:r>
              <a:rPr lang="en-US" dirty="0" smtClean="0"/>
              <a:t>workload.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6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Massively  Parallel  Processing Platforms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/>
              <a:t>computer </a:t>
            </a:r>
            <a:r>
              <a:rPr lang="en-US" dirty="0" smtClean="0"/>
              <a:t>system is not suitable for big data.</a:t>
            </a:r>
          </a:p>
          <a:p>
            <a:r>
              <a:rPr lang="en-US" dirty="0"/>
              <a:t>Scaling uses parallel processing </a:t>
            </a:r>
            <a:r>
              <a:rPr lang="en-US" dirty="0" smtClean="0"/>
              <a:t>systems.</a:t>
            </a:r>
          </a:p>
          <a:p>
            <a:r>
              <a:rPr lang="en-US" dirty="0"/>
              <a:t>Parallelization of </a:t>
            </a:r>
            <a:r>
              <a:rPr lang="en-US" dirty="0" smtClean="0"/>
              <a:t>tasks: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 smtClean="0"/>
              <a:t>distributing </a:t>
            </a:r>
            <a:r>
              <a:rPr lang="en-US" dirty="0"/>
              <a:t>separate tasks onto separate threads on the same </a:t>
            </a:r>
            <a:r>
              <a:rPr lang="en-US" dirty="0" smtClean="0"/>
              <a:t>CPU. 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 smtClean="0"/>
              <a:t>distributing </a:t>
            </a:r>
            <a:r>
              <a:rPr lang="en-US" dirty="0"/>
              <a:t>separate tasks onto separate CPUs on the same </a:t>
            </a:r>
            <a:r>
              <a:rPr lang="en-US" dirty="0" smtClean="0"/>
              <a:t>computer.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 smtClean="0"/>
              <a:t>distributing </a:t>
            </a:r>
            <a:r>
              <a:rPr lang="en-US" dirty="0"/>
              <a:t>separate tasks onto separate computers</a:t>
            </a:r>
            <a:r>
              <a:rPr lang="en-US" dirty="0" smtClean="0"/>
              <a:t>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5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Grid and Cluster </a:t>
            </a:r>
            <a:r>
              <a:rPr lang="en-US" dirty="0" smtClean="0"/>
              <a:t>Computing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Grid </a:t>
            </a:r>
            <a:r>
              <a:rPr lang="en-US" dirty="0" smtClean="0"/>
              <a:t>Computing: a </a:t>
            </a:r>
            <a:r>
              <a:rPr lang="en-US" dirty="0"/>
              <a:t>group of computers from several locations are connected with each other to achieve a common </a:t>
            </a:r>
            <a:r>
              <a:rPr lang="en-US" dirty="0" smtClean="0"/>
              <a:t>task.</a:t>
            </a:r>
          </a:p>
          <a:p>
            <a:r>
              <a:rPr lang="en-US" i="1" dirty="0" smtClean="0"/>
              <a:t>Cluster</a:t>
            </a:r>
            <a:r>
              <a:rPr lang="en-US" dirty="0" smtClean="0"/>
              <a:t> Computing: A </a:t>
            </a:r>
            <a:r>
              <a:rPr lang="en-US" dirty="0"/>
              <a:t>cluster is a group of computers connected by a network. The group works together to accomplish the same </a:t>
            </a:r>
            <a:r>
              <a:rPr lang="en-US" dirty="0" smtClean="0"/>
              <a:t>task (Hadoop, Spark.)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673"/>
          <a:stretch/>
        </p:blipFill>
        <p:spPr>
          <a:xfrm>
            <a:off x="2589212" y="3850639"/>
            <a:ext cx="8354591" cy="236110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2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81931"/>
            <a:ext cx="8911687" cy="961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Syllabus : </a:t>
            </a:r>
            <a:r>
              <a:rPr lang="en-US" dirty="0"/>
              <a:t>1501413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Big Data Management and Analytics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589212" y="1816735"/>
            <a:ext cx="8915400" cy="4358647"/>
          </a:xfrm>
        </p:spPr>
        <p:txBody>
          <a:bodyPr/>
          <a:lstStyle/>
          <a:p>
            <a:r>
              <a:rPr lang="en-US" b="1" dirty="0"/>
              <a:t>Module 1: Big Data Technology Landscape:</a:t>
            </a:r>
            <a:endParaRPr lang="en-IN" dirty="0"/>
          </a:p>
          <a:p>
            <a:r>
              <a:rPr lang="en-US" dirty="0"/>
              <a:t>Introduction to Big Data Analytics, Evolution of Big Data Technology, Scalability and Parallel processing, Designing Data Architecture, </a:t>
            </a:r>
            <a:endParaRPr lang="en-US" dirty="0" smtClean="0"/>
          </a:p>
          <a:p>
            <a:r>
              <a:rPr lang="en-US" b="1" dirty="0" smtClean="0"/>
              <a:t>Tools </a:t>
            </a:r>
            <a:r>
              <a:rPr lang="en-US" b="1" dirty="0"/>
              <a:t>and Technologies</a:t>
            </a:r>
            <a:r>
              <a:rPr lang="en-US" dirty="0"/>
              <a:t> for Big Data Analytics-Apache Hadoop, Apache Spark, PySpark, Scala, Apache Kafka, NoSQL, Distributed SQL Query Engine, etc., Applications of Big Data Analytics (Healthcare, Finance, Social Media, </a:t>
            </a:r>
            <a:r>
              <a:rPr lang="en-US" dirty="0" err="1"/>
              <a:t>IoT</a:t>
            </a:r>
            <a:r>
              <a:rPr lang="en-US" dirty="0"/>
              <a:t>, etc.)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8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Designing  Data Architecture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0335" y="1694634"/>
            <a:ext cx="3381585" cy="4520712"/>
          </a:xfrm>
        </p:spPr>
        <p:txBody>
          <a:bodyPr/>
          <a:lstStyle/>
          <a:p>
            <a:r>
              <a:rPr lang="en-US" dirty="0"/>
              <a:t>Architecture logically defines how Big Data solution will work, the core components (hardware, database, software, storage) used, flow of information, security and more</a:t>
            </a:r>
            <a:r>
              <a:rPr lang="en-US" dirty="0" smtClean="0"/>
              <a:t>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929238" y="1609725"/>
            <a:ext cx="6571661" cy="4605621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8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6880" y="366411"/>
            <a:ext cx="10109200" cy="961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Sources, Quality, Pre-processing and Storing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609724"/>
            <a:ext cx="9160935" cy="489267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Data Sources: </a:t>
            </a:r>
            <a:r>
              <a:rPr lang="en-US" dirty="0"/>
              <a:t>sensors, trackers, web logs, computer systems logs and </a:t>
            </a:r>
            <a:r>
              <a:rPr lang="en-US" dirty="0" smtClean="0"/>
              <a:t>feeds (structured or Semi-Structured or Unstructured)</a:t>
            </a:r>
          </a:p>
          <a:p>
            <a:r>
              <a:rPr lang="en-US" b="1" i="1" dirty="0"/>
              <a:t>Structured Data Sources</a:t>
            </a:r>
            <a:endParaRPr lang="en-IN" dirty="0"/>
          </a:p>
          <a:p>
            <a:r>
              <a:rPr lang="en-US" dirty="0"/>
              <a:t>SQL Server, MySQL, Microsoft Access database, Oracle DBMS, IBM DB2, Informix, Amazon </a:t>
            </a:r>
            <a:r>
              <a:rPr lang="en-US" dirty="0" err="1" smtClean="0"/>
              <a:t>SimpleDB</a:t>
            </a:r>
            <a:endParaRPr lang="en-US" dirty="0" smtClean="0"/>
          </a:p>
          <a:p>
            <a:r>
              <a:rPr lang="en-US" b="1" i="1" dirty="0"/>
              <a:t>Unstructured  Data Sources</a:t>
            </a:r>
            <a:endParaRPr lang="en-US" dirty="0" smtClean="0"/>
          </a:p>
          <a:p>
            <a:r>
              <a:rPr lang="en-US" dirty="0"/>
              <a:t>Unstructured data sources are distributed over high-speed networks.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data need high velocity processing. </a:t>
            </a:r>
            <a:endParaRPr lang="en-US" dirty="0" smtClean="0"/>
          </a:p>
          <a:p>
            <a:r>
              <a:rPr lang="en-US" dirty="0" smtClean="0"/>
              <a:t>Sources </a:t>
            </a:r>
            <a:r>
              <a:rPr lang="en-US" dirty="0"/>
              <a:t>are from distributed file systems.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sources are of file types, such as .txt (text file), .csv (comma separated values file).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5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quality is assessed based on factors such as:</a:t>
            </a:r>
          </a:p>
          <a:p>
            <a:pPr lvl="1"/>
            <a:r>
              <a:rPr lang="en-US" dirty="0"/>
              <a:t>Accuracy, Completeness, Consistency, Validity, Uniqueness, Timeliness, and Relevance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Why important</a:t>
            </a:r>
            <a:r>
              <a:rPr lang="en-US" dirty="0"/>
              <a:t>? </a:t>
            </a:r>
            <a:endParaRPr lang="en-US" dirty="0" smtClean="0"/>
          </a:p>
          <a:p>
            <a:pPr lvl="1"/>
            <a:r>
              <a:rPr lang="en-US" dirty="0" smtClean="0"/>
              <a:t>Data-driven decisions</a:t>
            </a:r>
          </a:p>
          <a:p>
            <a:pPr lvl="1"/>
            <a:r>
              <a:rPr lang="en-IN" dirty="0" smtClean="0"/>
              <a:t>Compliance</a:t>
            </a:r>
          </a:p>
          <a:p>
            <a:pPr lvl="1"/>
            <a:r>
              <a:rPr lang="en-IN" dirty="0"/>
              <a:t>Risk management</a:t>
            </a:r>
            <a:endParaRPr lang="en-US" dirty="0"/>
          </a:p>
          <a:p>
            <a:r>
              <a:rPr lang="en-US" dirty="0" smtClean="0"/>
              <a:t>Data </a:t>
            </a:r>
            <a:r>
              <a:rPr lang="en-US" dirty="0"/>
              <a:t>Noise, Outliers, Missing and </a:t>
            </a:r>
            <a:r>
              <a:rPr lang="en-US" dirty="0" smtClean="0"/>
              <a:t>                                   Duplicate </a:t>
            </a:r>
            <a:r>
              <a:rPr lang="en-US" dirty="0"/>
              <a:t>Values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22</a:t>
            </a:fld>
            <a:endParaRPr lang="en-US"/>
          </a:p>
        </p:txBody>
      </p:sp>
      <p:pic>
        <p:nvPicPr>
          <p:cNvPr id="11272" name="Picture 8" descr="Data Quality pie chart showing 6 main attributes required for high quality data: accuracy, completeness, format, consistency, duplication and integrity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10427" r="40378" b="9721"/>
          <a:stretch/>
        </p:blipFill>
        <p:spPr bwMode="auto">
          <a:xfrm>
            <a:off x="7806044" y="2641599"/>
            <a:ext cx="3694855" cy="369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 </a:t>
            </a:r>
            <a:r>
              <a:rPr lang="en-US" dirty="0"/>
              <a:t>Pre-processing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clean the data – “Garbage in Garbage out”</a:t>
            </a:r>
          </a:p>
          <a:p>
            <a:r>
              <a:rPr lang="en-US" dirty="0"/>
              <a:t>Pre-processing needs are:</a:t>
            </a:r>
            <a:endParaRPr lang="en-IN" sz="2000" dirty="0"/>
          </a:p>
          <a:p>
            <a:pPr lvl="1"/>
            <a:r>
              <a:rPr lang="en-US" dirty="0"/>
              <a:t>Dropping out of range, inconsistent and outlier  values</a:t>
            </a:r>
            <a:endParaRPr lang="en-IN" sz="1800" dirty="0"/>
          </a:p>
          <a:p>
            <a:pPr lvl="1"/>
            <a:r>
              <a:rPr lang="en-US" dirty="0"/>
              <a:t>Filtering unreliable, irrelevant and redundant information </a:t>
            </a:r>
            <a:endParaRPr lang="en-US" dirty="0" smtClean="0"/>
          </a:p>
          <a:p>
            <a:pPr lvl="1"/>
            <a:r>
              <a:rPr lang="en-US" dirty="0" smtClean="0"/>
              <a:t>Data </a:t>
            </a:r>
            <a:r>
              <a:rPr lang="en-US" dirty="0"/>
              <a:t>cleaning, editing, reduction and/or wrangling </a:t>
            </a:r>
            <a:endParaRPr lang="en-US" dirty="0" smtClean="0"/>
          </a:p>
          <a:p>
            <a:pPr lvl="1"/>
            <a:r>
              <a:rPr lang="en-US" dirty="0" smtClean="0"/>
              <a:t>Data </a:t>
            </a:r>
            <a:r>
              <a:rPr lang="en-US" dirty="0"/>
              <a:t>validation, transformation or transcoding</a:t>
            </a:r>
            <a:endParaRPr lang="en-IN" sz="1800" dirty="0"/>
          </a:p>
          <a:p>
            <a:pPr lvl="1"/>
            <a:r>
              <a:rPr lang="en-US" dirty="0" smtClean="0"/>
              <a:t>ELT processing</a:t>
            </a:r>
            <a:endParaRPr lang="en-IN" sz="160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2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Storage And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What </a:t>
            </a:r>
            <a:r>
              <a:rPr lang="en-US" b="1" dirty="0"/>
              <a:t>are the sources of structured data store?</a:t>
            </a:r>
            <a:endParaRPr lang="en-IN" b="1" dirty="0"/>
          </a:p>
          <a:p>
            <a:r>
              <a:rPr lang="en-US" dirty="0"/>
              <a:t>Business process data which stores business events, such as registering a customer, taking an order, generating an invoice, and managing products in pre-defined formats.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data falls in the category of </a:t>
            </a:r>
            <a:r>
              <a:rPr lang="en-US" dirty="0" smtClean="0"/>
              <a:t>highly </a:t>
            </a:r>
            <a:r>
              <a:rPr lang="en-US" dirty="0"/>
              <a:t>structured </a:t>
            </a:r>
            <a:r>
              <a:rPr lang="en-US" dirty="0" smtClean="0"/>
              <a:t>data.</a:t>
            </a:r>
          </a:p>
          <a:p>
            <a:r>
              <a:rPr lang="en-US" dirty="0" smtClean="0"/>
              <a:t>The </a:t>
            </a:r>
            <a:r>
              <a:rPr lang="en-US" dirty="0"/>
              <a:t>data consists of transaction records, tables, relationships and metadata that build the information </a:t>
            </a:r>
            <a:r>
              <a:rPr lang="en-US" dirty="0" smtClean="0"/>
              <a:t>about </a:t>
            </a:r>
            <a:r>
              <a:rPr lang="en-US" dirty="0"/>
              <a:t>the business  data.</a:t>
            </a:r>
            <a:endParaRPr lang="en-IN" dirty="0"/>
          </a:p>
          <a:p>
            <a:r>
              <a:rPr lang="en-US" dirty="0"/>
              <a:t>Commercial transactions Banking/ stock </a:t>
            </a:r>
            <a:r>
              <a:rPr lang="en-US" dirty="0" smtClean="0"/>
              <a:t>records.</a:t>
            </a:r>
            <a:endParaRPr lang="en-IN" dirty="0"/>
          </a:p>
          <a:p>
            <a:r>
              <a:rPr lang="en-US" dirty="0"/>
              <a:t>E-commerce transactions </a:t>
            </a:r>
            <a:r>
              <a:rPr lang="en-US" dirty="0" smtClean="0"/>
              <a:t>data.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30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Storage And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What </a:t>
            </a:r>
            <a:r>
              <a:rPr lang="en-US" b="1" dirty="0"/>
              <a:t>are the sources of </a:t>
            </a:r>
            <a:r>
              <a:rPr lang="en-US" b="1" dirty="0" smtClean="0"/>
              <a:t>semi-structured </a:t>
            </a:r>
            <a:r>
              <a:rPr lang="en-US" b="1" dirty="0"/>
              <a:t>data store?</a:t>
            </a:r>
            <a:endParaRPr lang="en-IN" b="1" dirty="0"/>
          </a:p>
          <a:p>
            <a:r>
              <a:rPr lang="en-US" dirty="0"/>
              <a:t>XML </a:t>
            </a:r>
            <a:r>
              <a:rPr lang="en-US" dirty="0" smtClean="0"/>
              <a:t>and JSON </a:t>
            </a:r>
            <a:r>
              <a:rPr lang="en-US" dirty="0"/>
              <a:t>semi-structured </a:t>
            </a:r>
            <a:r>
              <a:rPr lang="en-US" dirty="0" smtClean="0"/>
              <a:t>documents.</a:t>
            </a:r>
          </a:p>
          <a:p>
            <a:r>
              <a:rPr lang="en-US" dirty="0" smtClean="0"/>
              <a:t>CSV files</a:t>
            </a:r>
          </a:p>
          <a:p>
            <a:r>
              <a:rPr lang="en-US" dirty="0" smtClean="0"/>
              <a:t>SQL</a:t>
            </a:r>
          </a:p>
          <a:p>
            <a:r>
              <a:rPr lang="en-US" dirty="0"/>
              <a:t>Large Data Storage using </a:t>
            </a:r>
            <a:r>
              <a:rPr lang="en-US" dirty="0" smtClean="0"/>
              <a:t>RDBMS</a:t>
            </a:r>
          </a:p>
          <a:p>
            <a:r>
              <a:rPr lang="en-US" dirty="0" smtClean="0"/>
              <a:t>DDBMS - </a:t>
            </a:r>
            <a:r>
              <a:rPr lang="en-US" dirty="0"/>
              <a:t>a collection of logically interrelated databases at multiple system over a computer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In-Memory </a:t>
            </a:r>
            <a:r>
              <a:rPr lang="en-US" dirty="0"/>
              <a:t>Column Formats </a:t>
            </a:r>
            <a:r>
              <a:rPr lang="en-US" dirty="0" smtClean="0"/>
              <a:t>Data: Data </a:t>
            </a:r>
            <a:r>
              <a:rPr lang="en-US" dirty="0"/>
              <a:t>in a column are kept together in-memory in columnar </a:t>
            </a:r>
            <a:r>
              <a:rPr lang="en-US" dirty="0" smtClean="0"/>
              <a:t>format</a:t>
            </a:r>
          </a:p>
          <a:p>
            <a:pPr lvl="1"/>
            <a:r>
              <a:rPr lang="en-US" dirty="0"/>
              <a:t>analysis of monthly sales of chocolates on ACVMs </a:t>
            </a:r>
            <a:endParaRPr lang="en-US" dirty="0" smtClean="0"/>
          </a:p>
          <a:p>
            <a:r>
              <a:rPr lang="en-US" dirty="0" smtClean="0"/>
              <a:t>DWH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65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Data </a:t>
            </a:r>
            <a:r>
              <a:rPr lang="en-US" dirty="0" smtClean="0"/>
              <a:t>Storage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NoSQL Databases</a:t>
            </a:r>
          </a:p>
          <a:p>
            <a:r>
              <a:rPr lang="en-US" dirty="0"/>
              <a:t>When you first hear “NoSQL,” an immediate question is what does it stand for—a “no” to SQL?</a:t>
            </a:r>
          </a:p>
          <a:p>
            <a:r>
              <a:rPr lang="en-US" dirty="0"/>
              <a:t>Most people who talk about NoSQL say that it really means “Not Only SQL,” but this interpretation has a couple of problems </a:t>
            </a:r>
          </a:p>
          <a:p>
            <a:r>
              <a:rPr lang="en-US" b="1" dirty="0"/>
              <a:t>polyglot persistence - Polyglot Persistence means that when storing data, it is </a:t>
            </a:r>
            <a:r>
              <a:rPr lang="en-US" b="1" dirty="0">
                <a:solidFill>
                  <a:srgbClr val="0070C0"/>
                </a:solidFill>
              </a:rPr>
              <a:t>best to use multiple data storage technologies</a:t>
            </a:r>
            <a:r>
              <a:rPr lang="en-US" b="1" dirty="0"/>
              <a:t>, chosen based upon the way data is being used by individual applications or components of a single application.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13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haracteristics </a:t>
            </a:r>
            <a:r>
              <a:rPr lang="en-US" dirty="0"/>
              <a:t>of NoSQL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Not using the relational model</a:t>
            </a:r>
          </a:p>
          <a:p>
            <a:r>
              <a:rPr lang="en-US" sz="2800" dirty="0" smtClean="0"/>
              <a:t>Running </a:t>
            </a:r>
            <a:r>
              <a:rPr lang="en-US" sz="2800" dirty="0"/>
              <a:t>well on clusters</a:t>
            </a:r>
          </a:p>
          <a:p>
            <a:r>
              <a:rPr lang="en-US" sz="2800" dirty="0" smtClean="0"/>
              <a:t>Open-source</a:t>
            </a:r>
            <a:endParaRPr lang="en-US" sz="2800" dirty="0"/>
          </a:p>
          <a:p>
            <a:r>
              <a:rPr lang="en-US" sz="2800" dirty="0" smtClean="0"/>
              <a:t>Built </a:t>
            </a:r>
            <a:r>
              <a:rPr lang="en-US" sz="2800" dirty="0"/>
              <a:t>for the 21st century web estates</a:t>
            </a:r>
          </a:p>
          <a:p>
            <a:r>
              <a:rPr lang="en-US" sz="2800" dirty="0" err="1" smtClean="0"/>
              <a:t>Schemaless</a:t>
            </a:r>
            <a:endParaRPr lang="en-US" sz="2800" dirty="0" smtClean="0"/>
          </a:p>
          <a:p>
            <a:r>
              <a:rPr lang="en-US" sz="2800" dirty="0" smtClean="0"/>
              <a:t>Flexibility</a:t>
            </a:r>
          </a:p>
          <a:p>
            <a:r>
              <a:rPr lang="en-US" sz="2800" dirty="0" smtClean="0"/>
              <a:t>Scalability</a:t>
            </a:r>
          </a:p>
          <a:p>
            <a:r>
              <a:rPr lang="en-US" sz="2800" dirty="0"/>
              <a:t>Horizontal scaling</a:t>
            </a:r>
          </a:p>
          <a:p>
            <a:r>
              <a:rPr lang="en-US" sz="2800" dirty="0"/>
              <a:t>Fast queries due to the data model</a:t>
            </a:r>
          </a:p>
          <a:p>
            <a:r>
              <a:rPr lang="en-US" sz="2800" dirty="0"/>
              <a:t>Ease of use for developers</a:t>
            </a:r>
          </a:p>
          <a:p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0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560923"/>
            <a:ext cx="6004560" cy="2052560"/>
          </a:xfrm>
        </p:spPr>
        <p:txBody>
          <a:bodyPr>
            <a:normAutofit/>
          </a:bodyPr>
          <a:lstStyle/>
          <a:p>
            <a:r>
              <a:rPr lang="en-US" dirty="0" smtClean="0"/>
              <a:t>NoSQL </a:t>
            </a:r>
            <a:r>
              <a:rPr lang="en-US" dirty="0" smtClean="0"/>
              <a:t>Databases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7" r="1794"/>
          <a:stretch/>
        </p:blipFill>
        <p:spPr>
          <a:xfrm>
            <a:off x="5826878" y="309411"/>
            <a:ext cx="5816009" cy="5993017"/>
          </a:xfrm>
          <a:ln w="28575">
            <a:solidFill>
              <a:schemeClr val="tx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722268" y="6326173"/>
            <a:ext cx="9616292" cy="430887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Helvetica Neue"/>
              </a:rPr>
              <a:t>Amazon </a:t>
            </a:r>
            <a:r>
              <a:rPr lang="en-US" sz="2200" b="1" dirty="0" err="1" smtClean="0">
                <a:solidFill>
                  <a:schemeClr val="bg1"/>
                </a:solidFill>
                <a:latin typeface="Helvetica Neue"/>
              </a:rPr>
              <a:t>DynamoDB</a:t>
            </a:r>
            <a:r>
              <a:rPr lang="en-US" sz="2200" b="1" dirty="0" smtClean="0">
                <a:solidFill>
                  <a:schemeClr val="bg1"/>
                </a:solidFill>
                <a:latin typeface="Helvetica Neue"/>
              </a:rPr>
              <a:t> : Key-Value and Document Database</a:t>
            </a:r>
            <a:endParaRPr lang="en-US" sz="2200" b="1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7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 vs. Tables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518961"/>
            <a:ext cx="6707797" cy="4100070"/>
          </a:xfrm>
        </p:spPr>
      </p:pic>
      <p:sp>
        <p:nvSpPr>
          <p:cNvPr id="6" name="Rectangle 5"/>
          <p:cNvSpPr/>
          <p:nvPr/>
        </p:nvSpPr>
        <p:spPr>
          <a:xfrm>
            <a:off x="1698947" y="5810004"/>
            <a:ext cx="8488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TimesNewRomanPS-BoldMT"/>
              </a:rPr>
              <a:t>An order, which looks like a single aggregate structure in the UI, is split into </a:t>
            </a:r>
            <a:r>
              <a:rPr lang="en-US" b="1" dirty="0" smtClean="0">
                <a:solidFill>
                  <a:srgbClr val="0070C0"/>
                </a:solidFill>
                <a:latin typeface="TimesNewRomanPS-BoldMT"/>
              </a:rPr>
              <a:t>many rows </a:t>
            </a:r>
            <a:r>
              <a:rPr lang="en-US" b="1" dirty="0">
                <a:solidFill>
                  <a:srgbClr val="0070C0"/>
                </a:solidFill>
                <a:latin typeface="TimesNewRomanPS-BoldMT"/>
              </a:rPr>
              <a:t>from many tables in a relational database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1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Book for M1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862194" y="1552575"/>
            <a:ext cx="3885566" cy="464502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9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007" y="336312"/>
            <a:ext cx="8911687" cy="961577"/>
          </a:xfrm>
        </p:spPr>
        <p:txBody>
          <a:bodyPr/>
          <a:lstStyle/>
          <a:p>
            <a:r>
              <a:rPr lang="en-US" dirty="0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2020" y="1771353"/>
            <a:ext cx="4665567" cy="5053781"/>
          </a:xfrm>
        </p:spPr>
        <p:txBody>
          <a:bodyPr/>
          <a:lstStyle/>
          <a:p>
            <a:r>
              <a:rPr lang="en-US" dirty="0"/>
              <a:t>NoSQL databases are generally based on the needs of the early 21st century web </a:t>
            </a:r>
            <a:r>
              <a:rPr lang="en-US" dirty="0" smtClean="0"/>
              <a:t>estates</a:t>
            </a:r>
          </a:p>
          <a:p>
            <a:r>
              <a:rPr lang="en-US" dirty="0"/>
              <a:t>NoSQL databases operate without a </a:t>
            </a:r>
            <a:r>
              <a:rPr lang="en-US" dirty="0" smtClean="0"/>
              <a:t>schema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7" y="144302"/>
            <a:ext cx="5391427" cy="6109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86800" y="3413052"/>
            <a:ext cx="1733107" cy="467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828567" y="4628708"/>
            <a:ext cx="1733107" cy="467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7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964" y="1564390"/>
            <a:ext cx="6760180" cy="5053781"/>
          </a:xfrm>
        </p:spPr>
        <p:txBody>
          <a:bodyPr>
            <a:normAutofit/>
          </a:bodyPr>
          <a:lstStyle/>
          <a:p>
            <a:r>
              <a:rPr lang="en-US" dirty="0"/>
              <a:t>Graph databases are </a:t>
            </a:r>
            <a:r>
              <a:rPr lang="en-US" dirty="0" smtClean="0"/>
              <a:t>to </a:t>
            </a:r>
            <a:r>
              <a:rPr lang="en-US" dirty="0"/>
              <a:t>store and navigate relationships. </a:t>
            </a:r>
            <a:endParaRPr lang="en-US" dirty="0" smtClean="0"/>
          </a:p>
          <a:p>
            <a:r>
              <a:rPr lang="en-US" dirty="0" smtClean="0"/>
              <a:t>Graph </a:t>
            </a:r>
            <a:r>
              <a:rPr lang="en-US" dirty="0"/>
              <a:t>databases use nodes to store data entities, and edges to store </a:t>
            </a:r>
            <a:r>
              <a:rPr lang="en-US" b="1" dirty="0">
                <a:solidFill>
                  <a:srgbClr val="0070C0"/>
                </a:solidFill>
              </a:rPr>
              <a:t>relationships</a:t>
            </a:r>
            <a:r>
              <a:rPr lang="en-US" dirty="0"/>
              <a:t> between entities. </a:t>
            </a:r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/>
              <a:t>edge always has a start node, end node, type, and direction, and an edge can describe parent-child relationships, actions, ownership, and the like.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is no limit to the number and kind of relationships a node can have.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666" y="3017020"/>
            <a:ext cx="2831823" cy="3104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89" y="111760"/>
            <a:ext cx="2410580" cy="290526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4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Data </a:t>
            </a:r>
            <a:r>
              <a:rPr lang="en-US" dirty="0" smtClean="0"/>
              <a:t>Platform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Tools &amp; Services:</a:t>
            </a:r>
          </a:p>
          <a:p>
            <a:pPr lvl="1"/>
            <a:r>
              <a:rPr lang="en-US" sz="2200" dirty="0" smtClean="0"/>
              <a:t>Storage</a:t>
            </a:r>
            <a:r>
              <a:rPr lang="en-US" sz="2200" dirty="0"/>
              <a:t>, processing and </a:t>
            </a:r>
            <a:r>
              <a:rPr lang="en-US" sz="2200" dirty="0" smtClean="0"/>
              <a:t>analytics</a:t>
            </a:r>
            <a:endParaRPr lang="en-IN" sz="2200" dirty="0"/>
          </a:p>
          <a:p>
            <a:pPr lvl="1"/>
            <a:r>
              <a:rPr lang="en-US" sz="2200" dirty="0" smtClean="0"/>
              <a:t>Developing</a:t>
            </a:r>
            <a:r>
              <a:rPr lang="en-US" sz="2200" dirty="0"/>
              <a:t>, deploying, operating and managing Big Data </a:t>
            </a:r>
            <a:r>
              <a:rPr lang="en-US" sz="2200" dirty="0" smtClean="0"/>
              <a:t>environment</a:t>
            </a:r>
            <a:endParaRPr lang="en-IN" sz="2200" dirty="0"/>
          </a:p>
          <a:p>
            <a:pPr lvl="1"/>
            <a:r>
              <a:rPr lang="en-US" sz="2200" dirty="0" smtClean="0"/>
              <a:t>Reducing </a:t>
            </a:r>
            <a:r>
              <a:rPr lang="en-US" sz="2200" dirty="0"/>
              <a:t>the complexity of multiple data sources  and  integration  of applications  into one cohesive </a:t>
            </a:r>
            <a:r>
              <a:rPr lang="en-US" sz="2200" dirty="0" smtClean="0"/>
              <a:t>solution</a:t>
            </a:r>
            <a:endParaRPr lang="en-IN" sz="2200" dirty="0"/>
          </a:p>
          <a:p>
            <a:pPr lvl="1"/>
            <a:r>
              <a:rPr lang="en-US" sz="2200" dirty="0" smtClean="0"/>
              <a:t>Custom </a:t>
            </a:r>
            <a:r>
              <a:rPr lang="en-US" sz="2200" dirty="0"/>
              <a:t>development, querying and integration with other </a:t>
            </a:r>
            <a:r>
              <a:rPr lang="en-US" sz="2200" dirty="0" smtClean="0"/>
              <a:t>systems</a:t>
            </a:r>
            <a:endParaRPr lang="en-IN" sz="2200" dirty="0"/>
          </a:p>
          <a:p>
            <a:pPr lvl="1"/>
            <a:r>
              <a:rPr lang="en-US" sz="2200" dirty="0" smtClean="0"/>
              <a:t>The </a:t>
            </a:r>
            <a:r>
              <a:rPr lang="en-US" sz="2200" dirty="0"/>
              <a:t>traditional as well as Big Data techniques.</a:t>
            </a:r>
            <a:endParaRPr lang="en-IN" sz="220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 Required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2960" y="1609724"/>
            <a:ext cx="9414935" cy="4923155"/>
          </a:xfrm>
        </p:spPr>
        <p:txBody>
          <a:bodyPr>
            <a:normAutofit fontScale="92500" lnSpcReduction="20000"/>
          </a:bodyPr>
          <a:lstStyle/>
          <a:p>
            <a:pPr lvl="0">
              <a:spcBef>
                <a:spcPts val="600"/>
              </a:spcBef>
            </a:pPr>
            <a:r>
              <a:rPr lang="en-US" sz="2000" dirty="0"/>
              <a:t>New innovative non-traditional methods of storage, processing and analytics</a:t>
            </a:r>
            <a:endParaRPr lang="en-IN" sz="2000" dirty="0"/>
          </a:p>
          <a:p>
            <a:pPr lvl="0">
              <a:spcBef>
                <a:spcPts val="600"/>
              </a:spcBef>
            </a:pPr>
            <a:r>
              <a:rPr lang="en-US" sz="2000" dirty="0"/>
              <a:t>Distributed Data Stores</a:t>
            </a:r>
            <a:endParaRPr lang="en-IN" sz="2000" dirty="0"/>
          </a:p>
          <a:p>
            <a:pPr lvl="0">
              <a:spcBef>
                <a:spcPts val="600"/>
              </a:spcBef>
            </a:pPr>
            <a:r>
              <a:rPr lang="en-US" sz="2000" dirty="0"/>
              <a:t>Creating scalable as well as elastic virtualized platform (cloud computing)</a:t>
            </a:r>
            <a:endParaRPr lang="en-IN" sz="2000" dirty="0"/>
          </a:p>
          <a:p>
            <a:pPr lvl="0">
              <a:spcBef>
                <a:spcPts val="600"/>
              </a:spcBef>
            </a:pPr>
            <a:r>
              <a:rPr lang="en-US" sz="2000" dirty="0"/>
              <a:t>Huge volume of Data Stores</a:t>
            </a:r>
            <a:endParaRPr lang="en-IN" sz="2000" dirty="0"/>
          </a:p>
          <a:p>
            <a:pPr lvl="0">
              <a:spcBef>
                <a:spcPts val="600"/>
              </a:spcBef>
            </a:pPr>
            <a:r>
              <a:rPr lang="en-US" sz="2000" dirty="0"/>
              <a:t>Massive parallelism</a:t>
            </a:r>
            <a:endParaRPr lang="en-IN" sz="2000" dirty="0"/>
          </a:p>
          <a:p>
            <a:pPr lvl="0">
              <a:spcBef>
                <a:spcPts val="600"/>
              </a:spcBef>
            </a:pPr>
            <a:r>
              <a:rPr lang="en-US" sz="2000" dirty="0"/>
              <a:t>High speed networks</a:t>
            </a:r>
            <a:endParaRPr lang="en-IN" sz="2000" dirty="0"/>
          </a:p>
          <a:p>
            <a:pPr lvl="0">
              <a:spcBef>
                <a:spcPts val="600"/>
              </a:spcBef>
            </a:pPr>
            <a:r>
              <a:rPr lang="en-US" sz="2000" dirty="0"/>
              <a:t>High performance  processing, optimization and tuning</a:t>
            </a:r>
            <a:endParaRPr lang="en-IN" sz="2000" dirty="0"/>
          </a:p>
          <a:p>
            <a:pPr lvl="0">
              <a:spcBef>
                <a:spcPts val="600"/>
              </a:spcBef>
            </a:pPr>
            <a:r>
              <a:rPr lang="en-US" sz="2000" dirty="0"/>
              <a:t>Data management model based on Not Only SQL or NoSQL</a:t>
            </a:r>
            <a:endParaRPr lang="en-IN" sz="2000" dirty="0"/>
          </a:p>
          <a:p>
            <a:pPr lvl="0">
              <a:spcBef>
                <a:spcPts val="600"/>
              </a:spcBef>
            </a:pPr>
            <a:r>
              <a:rPr lang="en-US" sz="2000" dirty="0"/>
              <a:t>In-memory </a:t>
            </a:r>
            <a:r>
              <a:rPr lang="en-US" sz="2000" i="1" dirty="0" smtClean="0"/>
              <a:t>data </a:t>
            </a:r>
            <a:r>
              <a:rPr lang="en-US" sz="2000" dirty="0" smtClean="0"/>
              <a:t>columns </a:t>
            </a:r>
            <a:r>
              <a:rPr lang="en-US" sz="2000" dirty="0"/>
              <a:t>as well as row formats for OLAP and OLTP</a:t>
            </a:r>
            <a:endParaRPr lang="en-IN" sz="2000" dirty="0"/>
          </a:p>
          <a:p>
            <a:pPr lvl="0">
              <a:spcBef>
                <a:spcPts val="600"/>
              </a:spcBef>
            </a:pPr>
            <a:r>
              <a:rPr lang="en-US" sz="2000" dirty="0"/>
              <a:t>Data retrieval, mining, reporting, visualization and  analytics</a:t>
            </a:r>
            <a:endParaRPr lang="en-IN" sz="2000" dirty="0"/>
          </a:p>
          <a:p>
            <a:pPr lvl="0">
              <a:spcBef>
                <a:spcPts val="600"/>
              </a:spcBef>
            </a:pPr>
            <a:r>
              <a:rPr lang="en-US" sz="2000" dirty="0"/>
              <a:t>Graph </a:t>
            </a:r>
            <a:r>
              <a:rPr lang="en-US" sz="2000" dirty="0" smtClean="0"/>
              <a:t>databases</a:t>
            </a:r>
            <a:endParaRPr lang="en-IN" sz="2000" dirty="0"/>
          </a:p>
          <a:p>
            <a:pPr lvl="0">
              <a:spcBef>
                <a:spcPts val="600"/>
              </a:spcBef>
            </a:pPr>
            <a:r>
              <a:rPr lang="en-US" sz="2000" dirty="0"/>
              <a:t>Machine learning or other approaches</a:t>
            </a:r>
            <a:endParaRPr lang="en-IN" sz="2000" dirty="0"/>
          </a:p>
          <a:p>
            <a:pPr lvl="0">
              <a:spcBef>
                <a:spcPts val="600"/>
              </a:spcBef>
            </a:pPr>
            <a:r>
              <a:rPr lang="en-US" sz="2000" dirty="0"/>
              <a:t>Big data sources: Data storages, </a:t>
            </a:r>
            <a:r>
              <a:rPr lang="en-US" sz="2000" dirty="0" smtClean="0"/>
              <a:t>DWH, </a:t>
            </a:r>
            <a:r>
              <a:rPr lang="en-US" sz="2000" dirty="0"/>
              <a:t>Oracle Big Data, </a:t>
            </a:r>
            <a:r>
              <a:rPr lang="en-US" sz="2000" dirty="0" smtClean="0"/>
              <a:t>MongoDB, Cassandra</a:t>
            </a:r>
            <a:endParaRPr lang="en-IN" sz="2000" dirty="0"/>
          </a:p>
          <a:p>
            <a:pPr lvl="0">
              <a:spcBef>
                <a:spcPts val="600"/>
              </a:spcBef>
            </a:pPr>
            <a:r>
              <a:rPr lang="en-US" sz="2000" dirty="0"/>
              <a:t>Data sources: Sensors, Audit trail of Financial transactions data, external data such as Web, Social Media, weather data, health records data.</a:t>
            </a:r>
            <a:endParaRPr lang="en-IN" sz="2000" dirty="0"/>
          </a:p>
          <a:p>
            <a:pPr>
              <a:spcBef>
                <a:spcPts val="600"/>
              </a:spcBef>
            </a:pPr>
            <a:endParaRPr lang="en-I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4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360" y="1196752"/>
            <a:ext cx="9217208" cy="5040560"/>
          </a:xfrm>
        </p:spPr>
        <p:txBody>
          <a:bodyPr>
            <a:normAutofit/>
          </a:bodyPr>
          <a:lstStyle/>
          <a:p>
            <a:r>
              <a:rPr lang="en-US" sz="2800" b="1" dirty="0"/>
              <a:t>History:</a:t>
            </a:r>
          </a:p>
          <a:p>
            <a:r>
              <a:rPr lang="en-US" dirty="0"/>
              <a:t>Hadoop is an open-source software framework for storing and processing large datasets </a:t>
            </a:r>
            <a:r>
              <a:rPr lang="en-US" dirty="0" smtClean="0"/>
              <a:t>- gigabytes</a:t>
            </a:r>
            <a:r>
              <a:rPr lang="en-US" dirty="0"/>
              <a:t> to petabytes. </a:t>
            </a:r>
          </a:p>
          <a:p>
            <a:r>
              <a:rPr lang="en-US" dirty="0" smtClean="0"/>
              <a:t>Hadoop </a:t>
            </a:r>
            <a:r>
              <a:rPr lang="en-US" dirty="0"/>
              <a:t>was developed at the Apache Software Foundation</a:t>
            </a:r>
            <a:r>
              <a:rPr lang="en-US" dirty="0" smtClean="0"/>
              <a:t>.</a:t>
            </a:r>
          </a:p>
          <a:p>
            <a:r>
              <a:rPr lang="en-US" dirty="0"/>
              <a:t>In 2008, Hadoop</a:t>
            </a:r>
            <a:r>
              <a:rPr lang="en-US" b="1" dirty="0"/>
              <a:t> defeated the </a:t>
            </a:r>
            <a:r>
              <a:rPr lang="en-US" b="1" dirty="0" smtClean="0"/>
              <a:t>supercomputers</a:t>
            </a:r>
            <a:r>
              <a:rPr lang="en-US" dirty="0"/>
              <a:t> and became the </a:t>
            </a:r>
            <a:r>
              <a:rPr lang="en-US" b="1" dirty="0"/>
              <a:t>fastest system on the planet</a:t>
            </a:r>
            <a:r>
              <a:rPr lang="en-US" dirty="0"/>
              <a:t> for sorting terabytes of data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/>
              <a:t>In November 2008, Google reported that its </a:t>
            </a:r>
            <a:r>
              <a:rPr lang="en-US" dirty="0" err="1"/>
              <a:t>Mapreduce</a:t>
            </a:r>
            <a:r>
              <a:rPr lang="en-US" dirty="0"/>
              <a:t> implementation sorted 1 terabyte in 68 seconds.</a:t>
            </a:r>
          </a:p>
          <a:p>
            <a:pPr fontAlgn="base"/>
            <a:r>
              <a:rPr lang="en-US" dirty="0"/>
              <a:t>In April 2009, a team at Yahoo used Hadoop to sort 1 terabyte in 62 seconds, beaten Google MapReduce implementation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pic>
        <p:nvPicPr>
          <p:cNvPr id="3074" name="Picture 2" descr="https://miro.medium.com/v2/resize:fit:1305/1*qGH0CsWZOOfPJTLAgQWdpQ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26" r="56037" b="8943"/>
          <a:stretch/>
        </p:blipFill>
        <p:spPr bwMode="auto">
          <a:xfrm>
            <a:off x="9336360" y="262415"/>
            <a:ext cx="1872208" cy="134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95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Hadoop’s HDFS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415" y="1437005"/>
            <a:ext cx="8915400" cy="489120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800" dirty="0"/>
              <a:t>The Hadoop Distributed File System (HDFS) was designed for Big Data processing. </a:t>
            </a:r>
            <a:endParaRPr lang="en-US" sz="1800" dirty="0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800" dirty="0" smtClean="0"/>
              <a:t>HDFS </a:t>
            </a:r>
            <a:r>
              <a:rPr lang="en-US" sz="1800" dirty="0"/>
              <a:t>is not designed as a true parallel file system. </a:t>
            </a:r>
            <a:endParaRPr lang="en-US" sz="1800" dirty="0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800" dirty="0" smtClean="0"/>
              <a:t>Design </a:t>
            </a:r>
            <a:r>
              <a:rPr lang="en-US" sz="1800" dirty="0"/>
              <a:t>assumes a large file write-once/read-many model that enables other optimizations and relaxes many of the concurrency and coherence overhead requirements of a true parallel file </a:t>
            </a:r>
            <a:r>
              <a:rPr lang="en-US" sz="1800" dirty="0" smtClean="0"/>
              <a:t>system HDFS </a:t>
            </a:r>
            <a:r>
              <a:rPr lang="en-US" sz="1800" dirty="0"/>
              <a:t>rigorously restricts data writing to one user at </a:t>
            </a:r>
            <a:r>
              <a:rPr lang="en-US" sz="1800" dirty="0" smtClean="0"/>
              <a:t>a time</a:t>
            </a:r>
            <a:r>
              <a:rPr lang="en-US" sz="1800" dirty="0"/>
              <a:t>. </a:t>
            </a:r>
            <a:endParaRPr lang="en-US" sz="1800" dirty="0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800" dirty="0" smtClean="0"/>
              <a:t>All </a:t>
            </a:r>
            <a:r>
              <a:rPr lang="en-US" sz="1800" dirty="0"/>
              <a:t>additional writes are "append-only," </a:t>
            </a:r>
            <a:r>
              <a:rPr lang="en-US" sz="1800" dirty="0" smtClean="0"/>
              <a:t>no </a:t>
            </a:r>
            <a:r>
              <a:rPr lang="en-US" sz="1800" dirty="0"/>
              <a:t>random writing to HDFS files. </a:t>
            </a:r>
            <a:endParaRPr lang="en-US" sz="1800" dirty="0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800" dirty="0" smtClean="0"/>
              <a:t>Bytes </a:t>
            </a:r>
            <a:r>
              <a:rPr lang="en-US" sz="1800" dirty="0"/>
              <a:t>are always appended to the end of a stream, and byte streams are guaranteed to be stored in the order written</a:t>
            </a:r>
            <a:r>
              <a:rPr lang="en-US" sz="1800" dirty="0" smtClean="0"/>
              <a:t>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800" dirty="0" smtClean="0"/>
              <a:t>The </a:t>
            </a:r>
            <a:r>
              <a:rPr lang="en-US" sz="1800" dirty="0"/>
              <a:t>design of HDFS is based on the design of the Google File System (GFS</a:t>
            </a:r>
            <a:r>
              <a:rPr lang="en-US" sz="1800" dirty="0" smtClean="0"/>
              <a:t>).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800" dirty="0" smtClean="0"/>
              <a:t>HDFS </a:t>
            </a:r>
            <a:r>
              <a:rPr lang="en-US" sz="1800" dirty="0"/>
              <a:t>is designed for data </a:t>
            </a:r>
            <a:r>
              <a:rPr lang="en-US" sz="1800" dirty="0" smtClean="0"/>
              <a:t>streaming.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800" dirty="0" smtClean="0"/>
              <a:t>The </a:t>
            </a:r>
            <a:r>
              <a:rPr lang="en-US" sz="1800" dirty="0"/>
              <a:t>HDFS block size is typically 64MB or 128MB.</a:t>
            </a: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4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/>
              <a:t>HDFS Commands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b="1" dirty="0" smtClean="0"/>
              <a:t>1. </a:t>
            </a:r>
            <a:r>
              <a:rPr lang="en-US" b="1" dirty="0"/>
              <a:t>Create a directory called user: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c:\hadoop\sbin&gt;</a:t>
            </a:r>
            <a:r>
              <a:rPr lang="en-US" b="1" dirty="0"/>
              <a:t>hdfs </a:t>
            </a:r>
            <a:r>
              <a:rPr lang="en-US" b="1" dirty="0" err="1"/>
              <a:t>dfs</a:t>
            </a:r>
            <a:r>
              <a:rPr lang="en-US" b="1" dirty="0"/>
              <a:t> -</a:t>
            </a:r>
            <a:r>
              <a:rPr lang="en-US" b="1" dirty="0" err="1"/>
              <a:t>mkdir</a:t>
            </a:r>
            <a:r>
              <a:rPr lang="en-US" b="1" dirty="0"/>
              <a:t> /user</a:t>
            </a:r>
            <a:endParaRPr lang="en-IN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 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b="1" dirty="0" smtClean="0"/>
              <a:t>2. </a:t>
            </a:r>
            <a:r>
              <a:rPr lang="en-US" b="1" dirty="0"/>
              <a:t>Copy the file Hello.java from local drive to /user and display the file: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c:\hadoop\sbin&gt;</a:t>
            </a:r>
            <a:r>
              <a:rPr lang="en-US" b="1" dirty="0"/>
              <a:t>hdfs </a:t>
            </a:r>
            <a:r>
              <a:rPr lang="en-US" b="1" dirty="0" err="1"/>
              <a:t>dfs</a:t>
            </a:r>
            <a:r>
              <a:rPr lang="en-US" b="1" dirty="0"/>
              <a:t> -</a:t>
            </a:r>
            <a:r>
              <a:rPr lang="en-US" b="1" dirty="0" err="1"/>
              <a:t>copyFromLocal</a:t>
            </a:r>
            <a:r>
              <a:rPr lang="en-US" b="1" dirty="0"/>
              <a:t> D:\Hello.java /user</a:t>
            </a:r>
            <a:endParaRPr lang="en-IN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 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c</a:t>
            </a:r>
            <a:r>
              <a:rPr lang="en-US" dirty="0"/>
              <a:t>:\hadoop\sbin&gt;</a:t>
            </a:r>
            <a:r>
              <a:rPr lang="en-US" b="1" dirty="0"/>
              <a:t>hdfs </a:t>
            </a:r>
            <a:r>
              <a:rPr lang="en-US" b="1" dirty="0" err="1"/>
              <a:t>dfs</a:t>
            </a:r>
            <a:r>
              <a:rPr lang="en-US" b="1" dirty="0"/>
              <a:t> -cat /user/Hello.java</a:t>
            </a:r>
            <a:endParaRPr lang="en-IN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/* First Java program to say Hello */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public class Hello {   // Save as "Hello.java" under "d:\myProject"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   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      </a:t>
            </a:r>
            <a:r>
              <a:rPr lang="en-US" dirty="0" err="1"/>
              <a:t>System.out.println</a:t>
            </a:r>
            <a:r>
              <a:rPr lang="en-US" dirty="0"/>
              <a:t>("Hello, world!");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   }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}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 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b="1" dirty="0" smtClean="0"/>
              <a:t>3. </a:t>
            </a:r>
            <a:r>
              <a:rPr lang="en-US" b="1" dirty="0"/>
              <a:t>List Files in /user directory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c:\hadoop\sbin&gt;</a:t>
            </a:r>
            <a:r>
              <a:rPr lang="en-US" b="1" dirty="0"/>
              <a:t>hdfs </a:t>
            </a:r>
            <a:r>
              <a:rPr lang="en-US" b="1" dirty="0" err="1"/>
              <a:t>dfs</a:t>
            </a:r>
            <a:r>
              <a:rPr lang="en-US" b="1" dirty="0"/>
              <a:t> -ls /user</a:t>
            </a:r>
            <a:endParaRPr lang="en-IN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Found 1 items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-r--r--   1 Admin </a:t>
            </a:r>
            <a:r>
              <a:rPr lang="en-US" dirty="0" err="1"/>
              <a:t>supergroup</a:t>
            </a:r>
            <a:r>
              <a:rPr lang="en-US" dirty="0"/>
              <a:t>        210 2024-08-10 10:47 /user/Hello.java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4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Hadoop MapReduce Framework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/>
              <a:t>Software framework- multi-terabyte data-sets of data</a:t>
            </a:r>
            <a:r>
              <a:rPr lang="en-US" sz="2200" b="1" dirty="0"/>
              <a:t> in-parallel </a:t>
            </a:r>
            <a:r>
              <a:rPr lang="en-US" sz="2200" dirty="0"/>
              <a:t>on large clusters.</a:t>
            </a:r>
          </a:p>
          <a:p>
            <a:r>
              <a:rPr lang="en-US" sz="2200" dirty="0"/>
              <a:t>A MapReduce </a:t>
            </a:r>
            <a:r>
              <a:rPr lang="en-US" sz="2200" i="1" dirty="0"/>
              <a:t>job</a:t>
            </a:r>
            <a:r>
              <a:rPr lang="en-US" sz="2200" dirty="0"/>
              <a:t> usually </a:t>
            </a:r>
            <a:r>
              <a:rPr lang="en-US" sz="2200" dirty="0">
                <a:solidFill>
                  <a:srgbClr val="0070C0"/>
                </a:solidFill>
              </a:rPr>
              <a:t>splits the input data-set </a:t>
            </a:r>
            <a:r>
              <a:rPr lang="en-US" sz="2200" dirty="0"/>
              <a:t>into independent chunks which are processed by the </a:t>
            </a:r>
            <a:r>
              <a:rPr lang="en-US" sz="2200" b="1" i="1" dirty="0">
                <a:solidFill>
                  <a:srgbClr val="0070C0"/>
                </a:solidFill>
              </a:rPr>
              <a:t>map tasks</a:t>
            </a:r>
            <a:r>
              <a:rPr lang="en-US" sz="2200" dirty="0"/>
              <a:t> in a completely parallel manner. </a:t>
            </a:r>
          </a:p>
          <a:p>
            <a:r>
              <a:rPr lang="en-US" sz="2200" dirty="0"/>
              <a:t>The framework sorts the outputs of the maps, which are then input to the </a:t>
            </a:r>
            <a:r>
              <a:rPr lang="en-US" sz="2200" b="1" i="1" dirty="0">
                <a:solidFill>
                  <a:srgbClr val="0070C0"/>
                </a:solidFill>
              </a:rPr>
              <a:t>reduce</a:t>
            </a:r>
            <a:r>
              <a:rPr lang="en-US" sz="2200" i="1" dirty="0"/>
              <a:t> tasks</a:t>
            </a:r>
            <a:r>
              <a:rPr lang="en-US" sz="2200" dirty="0"/>
              <a:t>. </a:t>
            </a:r>
          </a:p>
          <a:p>
            <a:r>
              <a:rPr lang="en-US" sz="2200" b="1" dirty="0"/>
              <a:t>Simple Example:</a:t>
            </a:r>
          </a:p>
          <a:p>
            <a:r>
              <a:rPr lang="en-US" sz="2000" dirty="0"/>
              <a:t>Assume that you want to count the frequency of occurrence of the word “data” in the book “Big Data Analytics”.</a:t>
            </a:r>
          </a:p>
          <a:p>
            <a:r>
              <a:rPr lang="en-US" sz="2000" dirty="0"/>
              <a:t>Call 20 friends and give each chapter in the book to search- “</a:t>
            </a:r>
            <a:r>
              <a:rPr lang="en-US" sz="2000" dirty="0">
                <a:solidFill>
                  <a:srgbClr val="0070C0"/>
                </a:solidFill>
              </a:rPr>
              <a:t>MAP</a:t>
            </a:r>
            <a:r>
              <a:rPr lang="en-US" sz="2000" dirty="0"/>
              <a:t>” task.</a:t>
            </a:r>
          </a:p>
          <a:p>
            <a:r>
              <a:rPr lang="en-US" sz="2000" dirty="0"/>
              <a:t>After all 20 completed counting, simply sum it - “</a:t>
            </a:r>
            <a:r>
              <a:rPr lang="en-US" sz="2000" dirty="0">
                <a:solidFill>
                  <a:srgbClr val="0070C0"/>
                </a:solidFill>
              </a:rPr>
              <a:t>Reduce</a:t>
            </a:r>
            <a:r>
              <a:rPr lang="en-US" sz="2000" dirty="0"/>
              <a:t>” task.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IN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37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Analytics Applications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495" y="1442720"/>
            <a:ext cx="8915400" cy="50292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Big Data in Marketing and Sales</a:t>
            </a:r>
            <a:endParaRPr lang="en-IN" dirty="0"/>
          </a:p>
          <a:p>
            <a:pPr lvl="1"/>
            <a:r>
              <a:rPr lang="en-US" dirty="0" smtClean="0"/>
              <a:t>Marketing - is </a:t>
            </a:r>
            <a:r>
              <a:rPr lang="en-US" dirty="0"/>
              <a:t>the creation, communication and delivery of </a:t>
            </a:r>
            <a:r>
              <a:rPr lang="en-US" i="1" dirty="0"/>
              <a:t>value </a:t>
            </a:r>
            <a:r>
              <a:rPr lang="en-US" dirty="0"/>
              <a:t>to customers. </a:t>
            </a:r>
            <a:endParaRPr lang="en-US" dirty="0" smtClean="0"/>
          </a:p>
          <a:p>
            <a:pPr lvl="1"/>
            <a:r>
              <a:rPr lang="en-US" dirty="0" smtClean="0"/>
              <a:t>Customer </a:t>
            </a:r>
            <a:r>
              <a:rPr lang="en-US" dirty="0"/>
              <a:t>(desired) </a:t>
            </a:r>
            <a:r>
              <a:rPr lang="en-US" dirty="0" smtClean="0"/>
              <a:t>value - what </a:t>
            </a:r>
            <a:r>
              <a:rPr lang="en-US" dirty="0"/>
              <a:t>a customer desires from a </a:t>
            </a:r>
            <a:r>
              <a:rPr lang="en-US" dirty="0" smtClean="0"/>
              <a:t>product?</a:t>
            </a:r>
          </a:p>
          <a:p>
            <a:pPr lvl="1"/>
            <a:r>
              <a:rPr lang="en-US" dirty="0" smtClean="0"/>
              <a:t>Customer </a:t>
            </a:r>
            <a:r>
              <a:rPr lang="en-US" dirty="0"/>
              <a:t>(perceived) </a:t>
            </a:r>
            <a:r>
              <a:rPr lang="en-US" dirty="0" smtClean="0"/>
              <a:t>value - what </a:t>
            </a:r>
            <a:r>
              <a:rPr lang="en-US" dirty="0"/>
              <a:t>the customer believes to have received from a product after purchase of the product. </a:t>
            </a:r>
            <a:endParaRPr lang="en-US" dirty="0" smtClean="0"/>
          </a:p>
          <a:p>
            <a:pPr lvl="1"/>
            <a:r>
              <a:rPr lang="en-US" dirty="0" smtClean="0"/>
              <a:t>Customer </a:t>
            </a:r>
            <a:r>
              <a:rPr lang="en-US" dirty="0"/>
              <a:t>value analytics (CVA) </a:t>
            </a:r>
            <a:r>
              <a:rPr lang="en-US" dirty="0" smtClean="0"/>
              <a:t>- analyzing </a:t>
            </a:r>
            <a:r>
              <a:rPr lang="en-US" dirty="0"/>
              <a:t>what a customer really needs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Big Data use cases:</a:t>
            </a:r>
            <a:endParaRPr lang="en-IN" dirty="0"/>
          </a:p>
          <a:p>
            <a:pPr lvl="2">
              <a:spcBef>
                <a:spcPts val="600"/>
              </a:spcBef>
            </a:pPr>
            <a:r>
              <a:rPr lang="en-US" dirty="0"/>
              <a:t>CVA using the inputs of evaluated  purchase patterns, preferences, quality, price  </a:t>
            </a:r>
            <a:r>
              <a:rPr lang="en-US" dirty="0" smtClean="0"/>
              <a:t>and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dirty="0"/>
              <a:t>post sales servicing requirements</a:t>
            </a:r>
            <a:endParaRPr lang="en-IN" sz="2200" dirty="0"/>
          </a:p>
          <a:p>
            <a:pPr lvl="2">
              <a:spcBef>
                <a:spcPts val="600"/>
              </a:spcBef>
            </a:pPr>
            <a:r>
              <a:rPr lang="en-US" dirty="0"/>
              <a:t>Operational analytics for optimizing company  operations</a:t>
            </a:r>
            <a:endParaRPr lang="en-IN" sz="1300" dirty="0"/>
          </a:p>
          <a:p>
            <a:pPr lvl="2">
              <a:spcBef>
                <a:spcPts val="600"/>
              </a:spcBef>
            </a:pPr>
            <a:r>
              <a:rPr lang="en-US" dirty="0"/>
              <a:t>Detection of frauds and compliances</a:t>
            </a:r>
            <a:endParaRPr lang="en-IN" sz="1300" dirty="0"/>
          </a:p>
          <a:p>
            <a:pPr lvl="2">
              <a:spcBef>
                <a:spcPts val="600"/>
              </a:spcBef>
            </a:pPr>
            <a:r>
              <a:rPr lang="en-US" dirty="0"/>
              <a:t>New products and innovations in service</a:t>
            </a:r>
            <a:endParaRPr lang="en-IN" sz="1300" dirty="0"/>
          </a:p>
          <a:p>
            <a:pPr lvl="2">
              <a:spcBef>
                <a:spcPts val="600"/>
              </a:spcBef>
            </a:pPr>
            <a:r>
              <a:rPr lang="en-US" dirty="0"/>
              <a:t>Enterprise data warehouse optimization.</a:t>
            </a:r>
            <a:endParaRPr lang="en-IN" sz="1300" dirty="0"/>
          </a:p>
          <a:p>
            <a:pPr lvl="1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2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360" y="366411"/>
            <a:ext cx="9509539" cy="961577"/>
          </a:xfrm>
        </p:spPr>
        <p:txBody>
          <a:bodyPr>
            <a:normAutofit/>
          </a:bodyPr>
          <a:lstStyle/>
          <a:p>
            <a:r>
              <a:rPr lang="en-US" sz="2800" dirty="0"/>
              <a:t>Big Data Analytics in Detection of Marketing Fraud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Fusing </a:t>
            </a:r>
            <a:r>
              <a:rPr lang="en-US" dirty="0"/>
              <a:t>of existing data at an enterprise data warehouse with data from sources such   as social media, websites, </a:t>
            </a:r>
            <a:r>
              <a:rPr lang="en-US" dirty="0" smtClean="0"/>
              <a:t>e-mails</a:t>
            </a:r>
            <a:r>
              <a:rPr lang="en-US" dirty="0"/>
              <a:t>, and thus enriching existing data</a:t>
            </a:r>
          </a:p>
          <a:p>
            <a:r>
              <a:rPr lang="en-US" dirty="0" smtClean="0"/>
              <a:t>Using </a:t>
            </a:r>
            <a:r>
              <a:rPr lang="en-US" dirty="0"/>
              <a:t>multiple sources of data and connecting with many  applications</a:t>
            </a:r>
          </a:p>
          <a:p>
            <a:r>
              <a:rPr lang="en-US" dirty="0" smtClean="0"/>
              <a:t>Providing </a:t>
            </a:r>
            <a:r>
              <a:rPr lang="en-US" dirty="0"/>
              <a:t>greater insights using querying of the multiple source data</a:t>
            </a:r>
          </a:p>
          <a:p>
            <a:r>
              <a:rPr lang="en-US" dirty="0" smtClean="0"/>
              <a:t>Analyzing </a:t>
            </a:r>
            <a:r>
              <a:rPr lang="en-US" dirty="0"/>
              <a:t>data which enable structured  reports and  visualization</a:t>
            </a:r>
          </a:p>
          <a:p>
            <a:r>
              <a:rPr lang="en-US" dirty="0" smtClean="0"/>
              <a:t>Providing </a:t>
            </a:r>
            <a:r>
              <a:rPr lang="en-US" dirty="0"/>
              <a:t>high volume data mining, new innovative applications and thus leading to new business intelligence and knowledge discovery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What is Big Data?</a:t>
            </a:r>
          </a:p>
          <a:p>
            <a:r>
              <a:rPr lang="en-US" sz="3200" dirty="0"/>
              <a:t>Overview</a:t>
            </a:r>
          </a:p>
          <a:p>
            <a:r>
              <a:rPr lang="en-US" sz="3200" dirty="0"/>
              <a:t>Business Intelligence Concepts and Applications</a:t>
            </a:r>
          </a:p>
          <a:p>
            <a:r>
              <a:rPr lang="en-US" sz="3200" dirty="0"/>
              <a:t>Data Warehousing</a:t>
            </a:r>
          </a:p>
          <a:p>
            <a:r>
              <a:rPr lang="en-US" sz="3200" dirty="0"/>
              <a:t>Data Mining</a:t>
            </a:r>
          </a:p>
          <a:p>
            <a:r>
              <a:rPr lang="en-US" sz="3200" dirty="0"/>
              <a:t>Data Visualization</a:t>
            </a:r>
          </a:p>
          <a:p>
            <a:r>
              <a:rPr lang="en-US" sz="3200" dirty="0"/>
              <a:t>Summary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2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and Healthcare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Data sources</a:t>
            </a:r>
            <a:r>
              <a:rPr lang="en-US" b="1" dirty="0"/>
              <a:t>:</a:t>
            </a:r>
            <a:endParaRPr lang="en-IN" b="1" dirty="0"/>
          </a:p>
          <a:p>
            <a:pPr lvl="0"/>
            <a:r>
              <a:rPr lang="en-US" dirty="0" smtClean="0"/>
              <a:t>Clinical </a:t>
            </a:r>
            <a:r>
              <a:rPr lang="en-US" dirty="0"/>
              <a:t>records, </a:t>
            </a:r>
            <a:r>
              <a:rPr lang="en-US" dirty="0" smtClean="0"/>
              <a:t>pharmacy </a:t>
            </a:r>
            <a:r>
              <a:rPr lang="en-US" dirty="0"/>
              <a:t>records, </a:t>
            </a:r>
            <a:r>
              <a:rPr lang="en-US" dirty="0" smtClean="0"/>
              <a:t>electronic </a:t>
            </a:r>
            <a:r>
              <a:rPr lang="en-US" dirty="0"/>
              <a:t>medical records </a:t>
            </a:r>
            <a:r>
              <a:rPr lang="en-US" dirty="0" smtClean="0"/>
              <a:t>diagnosis </a:t>
            </a:r>
            <a:r>
              <a:rPr lang="en-US" dirty="0"/>
              <a:t>logs and notes and </a:t>
            </a:r>
            <a:r>
              <a:rPr lang="en-US" dirty="0" smtClean="0"/>
              <a:t>additional </a:t>
            </a:r>
            <a:r>
              <a:rPr lang="en-US" dirty="0"/>
              <a:t>data, such  as deviations  from  person  usual  activities,  medical  leaves </a:t>
            </a:r>
            <a:r>
              <a:rPr lang="en-US" dirty="0" smtClean="0"/>
              <a:t>from job</a:t>
            </a:r>
            <a:r>
              <a:rPr lang="en-US" dirty="0"/>
              <a:t>, social interactions. </a:t>
            </a:r>
            <a:endParaRPr lang="en-US" dirty="0" smtClean="0"/>
          </a:p>
          <a:p>
            <a:pPr lvl="0"/>
            <a:r>
              <a:rPr lang="en-US" b="1" dirty="0" smtClean="0"/>
              <a:t>Analytics:</a:t>
            </a:r>
          </a:p>
          <a:p>
            <a:pPr lvl="1"/>
            <a:r>
              <a:rPr lang="en-US" sz="2100" dirty="0"/>
              <a:t>Provisioning of value-based and customer-centric healthcare,</a:t>
            </a:r>
            <a:endParaRPr lang="en-IN" sz="1900" dirty="0"/>
          </a:p>
          <a:p>
            <a:pPr lvl="1"/>
            <a:r>
              <a:rPr lang="en-US" sz="2100" dirty="0"/>
              <a:t>Utilizing the 'Internet of Things' for health </a:t>
            </a:r>
            <a:r>
              <a:rPr lang="en-US" sz="2100" dirty="0" smtClean="0"/>
              <a:t>care</a:t>
            </a:r>
            <a:endParaRPr lang="en-IN" sz="1900" dirty="0"/>
          </a:p>
          <a:p>
            <a:pPr lvl="1"/>
            <a:r>
              <a:rPr lang="en-US" sz="2100" dirty="0" smtClean="0"/>
              <a:t>Preventing </a:t>
            </a:r>
            <a:r>
              <a:rPr lang="en-US" sz="2100" dirty="0"/>
              <a:t>fraud, waste, abuse in  the  healthcare  industry  and  reduce  healthcare costs (</a:t>
            </a:r>
            <a:r>
              <a:rPr lang="en-US" sz="2100" dirty="0" smtClean="0"/>
              <a:t>Example: </a:t>
            </a:r>
            <a:r>
              <a:rPr lang="en-US" sz="2100" dirty="0"/>
              <a:t>frauds are excessive or duplicate claims for clinical and hospital </a:t>
            </a:r>
            <a:r>
              <a:rPr lang="en-US" sz="2100" dirty="0" smtClean="0"/>
              <a:t>treatments. Example: waste </a:t>
            </a:r>
            <a:r>
              <a:rPr lang="en-US" sz="2100" dirty="0"/>
              <a:t>is unnecessary tests. Abuse means unnecessary use of medicines, such as tonics and testing facilities.)</a:t>
            </a:r>
            <a:endParaRPr lang="en-IN" sz="1900" dirty="0"/>
          </a:p>
          <a:p>
            <a:pPr lvl="1"/>
            <a:r>
              <a:rPr lang="en-US" sz="2100" dirty="0" smtClean="0"/>
              <a:t>Improving </a:t>
            </a:r>
            <a:r>
              <a:rPr lang="en-US" sz="2100" dirty="0"/>
              <a:t>outcomes</a:t>
            </a:r>
            <a:endParaRPr lang="en-IN" sz="1600" dirty="0"/>
          </a:p>
          <a:p>
            <a:pPr lvl="1"/>
            <a:r>
              <a:rPr lang="en-US" sz="2100" dirty="0"/>
              <a:t>Monitoring patients in real time.</a:t>
            </a:r>
            <a:endParaRPr lang="en-IN" sz="1600" dirty="0"/>
          </a:p>
          <a:p>
            <a:pPr lvl="0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9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in Medicine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/>
              <a:t>the health profiles of individual patients and predicting models for diagnosing better and offer better </a:t>
            </a:r>
            <a:r>
              <a:rPr lang="en-US" dirty="0" smtClean="0"/>
              <a:t>treatment.</a:t>
            </a:r>
          </a:p>
          <a:p>
            <a:r>
              <a:rPr lang="en-US" dirty="0"/>
              <a:t>Aggregating large volume and variety of information around from multiple sources the DNAs, proteins, and metabolites to cells, tissues, </a:t>
            </a:r>
            <a:r>
              <a:rPr lang="en-US" dirty="0" smtClean="0"/>
              <a:t>organs.</a:t>
            </a:r>
          </a:p>
          <a:p>
            <a:r>
              <a:rPr lang="en-US" dirty="0"/>
              <a:t>Deploying wearable devices </a:t>
            </a:r>
            <a:r>
              <a:rPr lang="en-US" dirty="0" smtClean="0"/>
              <a:t>data.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71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in Advertising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digital advertising industry sends advertisements using SMS, e-mails, </a:t>
            </a:r>
            <a:r>
              <a:rPr lang="en-US" dirty="0" smtClean="0"/>
              <a:t>YouTube, WhatsApp</a:t>
            </a:r>
            <a:r>
              <a:rPr lang="en-US" dirty="0"/>
              <a:t>, </a:t>
            </a:r>
            <a:r>
              <a:rPr lang="en-US" dirty="0" err="1"/>
              <a:t>Linkedln</a:t>
            </a:r>
            <a:r>
              <a:rPr lang="en-US" dirty="0"/>
              <a:t>, Facebook, Twitter </a:t>
            </a:r>
            <a:r>
              <a:rPr lang="en-US" dirty="0" smtClean="0"/>
              <a:t>(X), and </a:t>
            </a:r>
            <a:r>
              <a:rPr lang="en-US" dirty="0"/>
              <a:t>other </a:t>
            </a:r>
            <a:r>
              <a:rPr lang="en-US" dirty="0" smtClean="0"/>
              <a:t>mediums.</a:t>
            </a:r>
          </a:p>
          <a:p>
            <a:r>
              <a:rPr lang="en-US" dirty="0"/>
              <a:t>Big Data technology and analytics provide  insights,  patterns and </a:t>
            </a:r>
            <a:r>
              <a:rPr lang="en-US" dirty="0" smtClean="0"/>
              <a:t>models.</a:t>
            </a:r>
          </a:p>
          <a:p>
            <a:r>
              <a:rPr lang="en-US" dirty="0" smtClean="0"/>
              <a:t>Advertisement </a:t>
            </a:r>
            <a:r>
              <a:rPr lang="en-US" dirty="0"/>
              <a:t>of the introduction of new courses by an </a:t>
            </a:r>
            <a:r>
              <a:rPr lang="en-US" dirty="0" smtClean="0"/>
              <a:t>institution.</a:t>
            </a:r>
          </a:p>
          <a:p>
            <a:r>
              <a:rPr lang="en-US" dirty="0" smtClean="0"/>
              <a:t>Introduction </a:t>
            </a:r>
            <a:r>
              <a:rPr lang="en-US" dirty="0"/>
              <a:t>of new flights by an Airline needs media other than TV and requires targeted and cost effective </a:t>
            </a:r>
            <a:r>
              <a:rPr lang="en-US" dirty="0" smtClean="0"/>
              <a:t>solutions.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01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Spark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Spark is an in-memory cluster computing framework for processing and analyzing large amounts of data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Spark is faster than Hadoop </a:t>
            </a:r>
            <a:r>
              <a:rPr lang="en-US" sz="2800" dirty="0" smtClean="0"/>
              <a:t>MapReduce.</a:t>
            </a:r>
          </a:p>
          <a:p>
            <a:r>
              <a:rPr lang="en-US" sz="2800" dirty="0"/>
              <a:t>Spark provides a unified integrated platform for different types of data processing </a:t>
            </a:r>
            <a:r>
              <a:rPr lang="en-US" sz="2800" dirty="0" smtClean="0"/>
              <a:t>jobs.</a:t>
            </a:r>
          </a:p>
          <a:p>
            <a:r>
              <a:rPr lang="en-IN" sz="2800" dirty="0"/>
              <a:t>Spark is </a:t>
            </a:r>
            <a:r>
              <a:rPr lang="en-IN" sz="2800" dirty="0" smtClean="0"/>
              <a:t>scalable.</a:t>
            </a:r>
          </a:p>
          <a:p>
            <a:r>
              <a:rPr lang="en-IN" sz="2800" dirty="0"/>
              <a:t>Spark is fault </a:t>
            </a:r>
            <a:r>
              <a:rPr lang="en-IN" sz="2800" dirty="0" smtClean="0"/>
              <a:t>tolerant.</a:t>
            </a:r>
            <a:endParaRPr lang="en-I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9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Architecture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873" y="1327988"/>
            <a:ext cx="5223349" cy="51007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1695" y="1327988"/>
            <a:ext cx="61357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worker provides CPU, memory, and storage resources to a Spark application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cluster manager to acquire cluster resources for executing a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job.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3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PySpark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PySpark </a:t>
            </a:r>
            <a:r>
              <a:rPr lang="en-IN" dirty="0"/>
              <a:t>is a powerful open-source framework built on Apache </a:t>
            </a:r>
            <a:r>
              <a:rPr lang="en-IN" dirty="0" smtClean="0"/>
              <a:t>Spark.</a:t>
            </a:r>
          </a:p>
          <a:p>
            <a:r>
              <a:rPr lang="en-IN" dirty="0" smtClean="0"/>
              <a:t>Designed </a:t>
            </a:r>
            <a:r>
              <a:rPr lang="en-IN" dirty="0"/>
              <a:t>to simplify and accelerate large-scale data processing and analytics tasks. </a:t>
            </a:r>
            <a:endParaRPr lang="en-IN" dirty="0" smtClean="0"/>
          </a:p>
          <a:p>
            <a:r>
              <a:rPr lang="en-IN" dirty="0" smtClean="0"/>
              <a:t>Offers </a:t>
            </a:r>
            <a:r>
              <a:rPr lang="en-IN" dirty="0"/>
              <a:t>a high-level API for Python programming language, enabling seamless integration with existing Python ecosystems</a:t>
            </a:r>
            <a:r>
              <a:rPr lang="en-IN" dirty="0" smtClean="0"/>
              <a:t>.</a:t>
            </a:r>
          </a:p>
          <a:p>
            <a:r>
              <a:rPr lang="en-US" dirty="0"/>
              <a:t>PySpark is very well used in the Data Science and Machine Learning </a:t>
            </a:r>
            <a:r>
              <a:rPr lang="en-US" dirty="0" smtClean="0"/>
              <a:t>community.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90" y="366411"/>
            <a:ext cx="3712470" cy="66217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7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366411"/>
            <a:ext cx="4601277" cy="4258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Features of PySpark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46</a:t>
            </a:fld>
            <a:endParaRPr lang="en-US"/>
          </a:p>
        </p:txBody>
      </p:sp>
      <p:pic>
        <p:nvPicPr>
          <p:cNvPr id="2050" name="Picture 2" descr="PySpark Tutorial Feat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1365885"/>
            <a:ext cx="6900228" cy="517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6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6320" y="143798"/>
            <a:ext cx="2744788" cy="96157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Example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06320" y="907356"/>
            <a:ext cx="946186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# Basic PySpark Example - Extract from .csv and </a:t>
            </a:r>
            <a:r>
              <a:rPr lang="en-IN" sz="20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transform</a:t>
            </a:r>
            <a:endParaRPr lang="en-IN" sz="2000" dirty="0">
              <a:latin typeface="Consolas" panose="020B0609020204030204" pitchFamily="49" charset="0"/>
            </a:endParaRPr>
          </a:p>
          <a:p>
            <a:r>
              <a:rPr lang="en-IN" sz="2000" dirty="0">
                <a:latin typeface="Consolas" panose="020B0609020204030204" pitchFamily="49" charset="0"/>
              </a:rPr>
              <a:t>from </a:t>
            </a:r>
            <a:r>
              <a:rPr lang="en-IN" sz="2000" dirty="0" err="1">
                <a:latin typeface="Consolas" panose="020B0609020204030204" pitchFamily="49" charset="0"/>
              </a:rPr>
              <a:t>pyspark.sql</a:t>
            </a:r>
            <a:r>
              <a:rPr lang="en-IN" sz="2000" dirty="0">
                <a:latin typeface="Consolas" panose="020B0609020204030204" pitchFamily="49" charset="0"/>
              </a:rPr>
              <a:t> import </a:t>
            </a:r>
            <a:r>
              <a:rPr lang="en-IN" sz="2000" dirty="0" err="1">
                <a:latin typeface="Consolas" panose="020B0609020204030204" pitchFamily="49" charset="0"/>
              </a:rPr>
              <a:t>SparkSession</a:t>
            </a:r>
            <a:endParaRPr lang="en-IN" sz="2000" dirty="0">
              <a:latin typeface="Consolas" panose="020B0609020204030204" pitchFamily="49" charset="0"/>
            </a:endParaRPr>
          </a:p>
          <a:p>
            <a:endParaRPr lang="en-IN" sz="2000" dirty="0" smtClean="0">
              <a:latin typeface="Consolas" panose="020B0609020204030204" pitchFamily="49" charset="0"/>
            </a:endParaRPr>
          </a:p>
          <a:p>
            <a:r>
              <a:rPr lang="en-IN" sz="20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en-I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Create a </a:t>
            </a:r>
            <a:r>
              <a:rPr lang="en-IN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SparkSession</a:t>
            </a:r>
            <a:endParaRPr lang="en-IN" sz="20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IN" sz="2000" dirty="0">
                <a:latin typeface="Consolas" panose="020B0609020204030204" pitchFamily="49" charset="0"/>
              </a:rPr>
              <a:t>spark = </a:t>
            </a:r>
            <a:r>
              <a:rPr lang="en-IN" sz="2000" dirty="0" err="1">
                <a:latin typeface="Consolas" panose="020B0609020204030204" pitchFamily="49" charset="0"/>
              </a:rPr>
              <a:t>SparkSession.builder.appName</a:t>
            </a:r>
            <a:r>
              <a:rPr lang="en-IN" sz="2000" dirty="0">
                <a:latin typeface="Consolas" panose="020B0609020204030204" pitchFamily="49" charset="0"/>
              </a:rPr>
              <a:t>("</a:t>
            </a:r>
            <a:r>
              <a:rPr lang="en-IN" sz="2000" dirty="0" err="1">
                <a:latin typeface="Consolas" panose="020B0609020204030204" pitchFamily="49" charset="0"/>
              </a:rPr>
              <a:t>BasicPySparkExample</a:t>
            </a:r>
            <a:r>
              <a:rPr lang="en-IN" sz="2000" dirty="0">
                <a:latin typeface="Consolas" panose="020B0609020204030204" pitchFamily="49" charset="0"/>
              </a:rPr>
              <a:t>").</a:t>
            </a:r>
            <a:r>
              <a:rPr lang="en-IN" sz="2000" dirty="0" err="1">
                <a:latin typeface="Consolas" panose="020B0609020204030204" pitchFamily="49" charset="0"/>
              </a:rPr>
              <a:t>getOrCreate</a:t>
            </a:r>
            <a:r>
              <a:rPr lang="en-IN" sz="2000" dirty="0">
                <a:latin typeface="Consolas" panose="020B0609020204030204" pitchFamily="49" charset="0"/>
              </a:rPr>
              <a:t>()</a:t>
            </a:r>
          </a:p>
          <a:p>
            <a:r>
              <a:rPr lang="en-I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# Read data from a CSV file</a:t>
            </a:r>
          </a:p>
          <a:p>
            <a:r>
              <a:rPr lang="en-IN" sz="2000" dirty="0" err="1">
                <a:latin typeface="Consolas" panose="020B0609020204030204" pitchFamily="49" charset="0"/>
              </a:rPr>
              <a:t>df</a:t>
            </a:r>
            <a:r>
              <a:rPr lang="en-IN" sz="2000" dirty="0">
                <a:latin typeface="Consolas" panose="020B0609020204030204" pitchFamily="49" charset="0"/>
              </a:rPr>
              <a:t> = spark.read.csv("E:/PySparkProjects/data/input.csv", </a:t>
            </a:r>
            <a:r>
              <a:rPr lang="en-IN" sz="2000" dirty="0" smtClean="0">
                <a:latin typeface="Consolas" panose="020B0609020204030204" pitchFamily="49" charset="0"/>
              </a:rPr>
              <a:t>	header=True</a:t>
            </a:r>
            <a:r>
              <a:rPr lang="en-IN" sz="2000" dirty="0">
                <a:latin typeface="Consolas" panose="020B0609020204030204" pitchFamily="49" charset="0"/>
              </a:rPr>
              <a:t>, </a:t>
            </a:r>
            <a:r>
              <a:rPr lang="en-IN" sz="2000" dirty="0" err="1">
                <a:latin typeface="Consolas" panose="020B0609020204030204" pitchFamily="49" charset="0"/>
              </a:rPr>
              <a:t>inferSchema</a:t>
            </a:r>
            <a:r>
              <a:rPr lang="en-IN" sz="2000" dirty="0">
                <a:latin typeface="Consolas" panose="020B0609020204030204" pitchFamily="49" charset="0"/>
              </a:rPr>
              <a:t>=True)</a:t>
            </a:r>
          </a:p>
          <a:p>
            <a:r>
              <a:rPr lang="en-IN" sz="2000" dirty="0">
                <a:latin typeface="Consolas" panose="020B0609020204030204" pitchFamily="49" charset="0"/>
              </a:rPr>
              <a:t/>
            </a:r>
            <a:br>
              <a:rPr lang="en-IN" sz="2000" dirty="0">
                <a:latin typeface="Consolas" panose="020B0609020204030204" pitchFamily="49" charset="0"/>
              </a:rPr>
            </a:br>
            <a:r>
              <a:rPr lang="en-I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# Select specific columns</a:t>
            </a:r>
          </a:p>
          <a:p>
            <a:r>
              <a:rPr lang="en-IN" sz="2000" dirty="0" err="1">
                <a:latin typeface="Consolas" panose="020B0609020204030204" pitchFamily="49" charset="0"/>
              </a:rPr>
              <a:t>filtered_df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 err="1">
                <a:latin typeface="Consolas" panose="020B0609020204030204" pitchFamily="49" charset="0"/>
              </a:rPr>
              <a:t>df.select</a:t>
            </a:r>
            <a:r>
              <a:rPr lang="en-IN" sz="2000" dirty="0">
                <a:latin typeface="Consolas" panose="020B0609020204030204" pitchFamily="49" charset="0"/>
              </a:rPr>
              <a:t>("Surname", "Email")</a:t>
            </a:r>
          </a:p>
          <a:p>
            <a:r>
              <a:rPr lang="en-I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# Show the results</a:t>
            </a:r>
          </a:p>
          <a:p>
            <a:r>
              <a:rPr lang="en-IN" sz="2000" dirty="0" err="1">
                <a:latin typeface="Consolas" panose="020B0609020204030204" pitchFamily="49" charset="0"/>
              </a:rPr>
              <a:t>filtered_df.show</a:t>
            </a:r>
            <a:r>
              <a:rPr lang="en-IN" sz="2000" dirty="0">
                <a:latin typeface="Consolas" panose="020B0609020204030204" pitchFamily="49" charset="0"/>
              </a:rPr>
              <a:t>() </a:t>
            </a:r>
          </a:p>
          <a:p>
            <a:r>
              <a:rPr lang="en-IN" sz="2000" dirty="0">
                <a:latin typeface="Consolas" panose="020B0609020204030204" pitchFamily="49" charset="0"/>
              </a:rPr>
              <a:t/>
            </a:r>
            <a:br>
              <a:rPr lang="en-IN" sz="2000" dirty="0">
                <a:latin typeface="Consolas" panose="020B0609020204030204" pitchFamily="49" charset="0"/>
              </a:rPr>
            </a:br>
            <a:r>
              <a:rPr lang="en-I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# Stop the </a:t>
            </a:r>
            <a:r>
              <a:rPr lang="en-IN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SparkSession</a:t>
            </a:r>
            <a:endParaRPr lang="en-IN" sz="20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IN" sz="2000" dirty="0" err="1">
                <a:latin typeface="Consolas" panose="020B0609020204030204" pitchFamily="49" charset="0"/>
              </a:rPr>
              <a:t>spark.stop</a:t>
            </a:r>
            <a:r>
              <a:rPr lang="en-IN" sz="2000" dirty="0">
                <a:latin typeface="Consolas" panose="020B0609020204030204" pitchFamily="49" charset="0"/>
              </a:rPr>
              <a:t>()</a:t>
            </a:r>
            <a:endParaRPr lang="en-IN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5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Kafka – an 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6488" y="1460373"/>
            <a:ext cx="8704976" cy="5040560"/>
          </a:xfrm>
        </p:spPr>
        <p:txBody>
          <a:bodyPr>
            <a:normAutofit/>
          </a:bodyPr>
          <a:lstStyle/>
          <a:p>
            <a:r>
              <a:rPr lang="en-US" sz="2800" dirty="0"/>
              <a:t>Kafka combines three key </a:t>
            </a:r>
            <a:r>
              <a:rPr lang="en-US" sz="2800" dirty="0" smtClean="0"/>
              <a:t>capabilities:  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To </a:t>
            </a:r>
            <a:r>
              <a:rPr lang="en-US" sz="2800" b="1" dirty="0"/>
              <a:t>publish</a:t>
            </a:r>
            <a:r>
              <a:rPr lang="en-US" sz="2800" dirty="0"/>
              <a:t> (write) and </a:t>
            </a:r>
            <a:r>
              <a:rPr lang="en-US" sz="2800" b="1" dirty="0"/>
              <a:t>subscribe to</a:t>
            </a:r>
            <a:r>
              <a:rPr lang="en-US" sz="2800" dirty="0"/>
              <a:t> (read) streams of events, including continuous import/export of your data from other systems.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To </a:t>
            </a:r>
            <a:r>
              <a:rPr lang="en-US" sz="2800" b="1" dirty="0"/>
              <a:t>store</a:t>
            </a:r>
            <a:r>
              <a:rPr lang="en-US" sz="2800" dirty="0"/>
              <a:t> streams of events durably and reliably for as long as you want.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To </a:t>
            </a:r>
            <a:r>
              <a:rPr lang="en-US" sz="2800" b="1" dirty="0"/>
              <a:t>process</a:t>
            </a:r>
            <a:r>
              <a:rPr lang="en-US" sz="2800" dirty="0"/>
              <a:t> streams of events as they occur or retrospectively.</a:t>
            </a:r>
          </a:p>
          <a:p>
            <a:endParaRPr lang="en-IN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1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Contd</a:t>
            </a:r>
            <a:r>
              <a:rPr lang="en-US" dirty="0" smtClean="0"/>
              <a:t>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Producers</a:t>
            </a:r>
            <a:r>
              <a:rPr lang="en-US" dirty="0"/>
              <a:t> are those client applications that publish (write) events to </a:t>
            </a:r>
            <a:r>
              <a:rPr lang="en-US" dirty="0" smtClean="0"/>
              <a:t>Kafka.</a:t>
            </a:r>
          </a:p>
          <a:p>
            <a:r>
              <a:rPr lang="en-US" b="1" dirty="0" smtClean="0"/>
              <a:t>Consumers</a:t>
            </a:r>
            <a:r>
              <a:rPr lang="en-US" dirty="0"/>
              <a:t> are those that subscribe to (read and process) these events.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Kafka, producers and consumers are fully </a:t>
            </a:r>
            <a:r>
              <a:rPr lang="en-US" dirty="0" smtClean="0"/>
              <a:t>decoupled.</a:t>
            </a:r>
          </a:p>
          <a:p>
            <a:r>
              <a:rPr lang="en-US" dirty="0" smtClean="0"/>
              <a:t>For </a:t>
            </a:r>
            <a:r>
              <a:rPr lang="en-US" dirty="0"/>
              <a:t>example, producers never need to wait for consumers. </a:t>
            </a:r>
            <a:endParaRPr lang="en-US" dirty="0" smtClean="0"/>
          </a:p>
          <a:p>
            <a:r>
              <a:rPr lang="en-US" dirty="0"/>
              <a:t>Events are organized and durably stored in </a:t>
            </a:r>
            <a:r>
              <a:rPr lang="en-US" b="1" dirty="0"/>
              <a:t>topics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Topic </a:t>
            </a:r>
            <a:r>
              <a:rPr lang="en-US" dirty="0"/>
              <a:t>is similar to a </a:t>
            </a:r>
            <a:r>
              <a:rPr lang="en-US" b="1" dirty="0"/>
              <a:t>folder</a:t>
            </a:r>
            <a:r>
              <a:rPr lang="en-US" dirty="0"/>
              <a:t> in a filesystem, and the </a:t>
            </a:r>
            <a:r>
              <a:rPr lang="en-US" b="1" dirty="0"/>
              <a:t>events</a:t>
            </a:r>
            <a:r>
              <a:rPr lang="en-US" dirty="0"/>
              <a:t> are the </a:t>
            </a:r>
            <a:r>
              <a:rPr lang="en-US" b="1" dirty="0"/>
              <a:t>files</a:t>
            </a:r>
            <a:r>
              <a:rPr lang="en-US" dirty="0"/>
              <a:t> in that folder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E.g. Uber’s dynamic pricing.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66416" y="2297846"/>
            <a:ext cx="6591985" cy="14688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Big Data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5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7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68927745"/>
              </p:ext>
            </p:extLst>
          </p:nvPr>
        </p:nvGraphicFramePr>
        <p:xfrm>
          <a:off x="2589213" y="1437640"/>
          <a:ext cx="8915399" cy="2262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62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Big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Collection of </a:t>
            </a:r>
            <a:r>
              <a:rPr lang="en-US" altLang="en-US" dirty="0" smtClean="0"/>
              <a:t>datasets </a:t>
            </a:r>
            <a:r>
              <a:rPr lang="en-US" altLang="en-US" dirty="0" smtClean="0"/>
              <a:t>so large and complex that it becomes difficult to process using on-hand database management tools. </a:t>
            </a:r>
          </a:p>
          <a:p>
            <a:pPr lvl="1"/>
            <a:r>
              <a:rPr lang="en-US" altLang="en-US" dirty="0" smtClean="0"/>
              <a:t>Challenges include capture, curation, storage, search, sharing, analysis, and visualization</a:t>
            </a:r>
          </a:p>
          <a:p>
            <a:r>
              <a:rPr lang="en-US" altLang="en-US" dirty="0" smtClean="0"/>
              <a:t>Additional information is derivable from analysis of a single large set of related data, as compared to separate smaller sets</a:t>
            </a:r>
          </a:p>
          <a:p>
            <a:pPr lvl="1"/>
            <a:r>
              <a:rPr lang="en-US" altLang="en-US" dirty="0" smtClean="0"/>
              <a:t>to spot business trends, determine quality of research, prevent diseases, link legal citations, combat crime, and determine real-time roadway traffic conditions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6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 (Contd.)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Volume:</a:t>
            </a:r>
            <a:r>
              <a:rPr lang="en-US" dirty="0"/>
              <a:t> Large volumes clearly define Big Data. In some cases, the sheer size of the data makes it impossible to evaluate by more conventional means.</a:t>
            </a:r>
          </a:p>
          <a:p>
            <a:r>
              <a:rPr lang="en-US" b="1" dirty="0" smtClean="0"/>
              <a:t>Variety</a:t>
            </a:r>
            <a:r>
              <a:rPr lang="en-US" b="1" dirty="0"/>
              <a:t>: </a:t>
            </a:r>
            <a:r>
              <a:rPr lang="en-US" dirty="0"/>
              <a:t>Data may come from a variety of sources and not necessarily be "related" to other data sources.</a:t>
            </a:r>
          </a:p>
          <a:p>
            <a:r>
              <a:rPr lang="en-US" b="1" dirty="0" smtClean="0"/>
              <a:t>Velocity</a:t>
            </a:r>
            <a:r>
              <a:rPr lang="en-US" b="1" dirty="0"/>
              <a:t>: </a:t>
            </a:r>
            <a:r>
              <a:rPr lang="en-US" dirty="0"/>
              <a:t>The term velocity in this context refers to how fast the data can be generated and processed.</a:t>
            </a:r>
          </a:p>
          <a:p>
            <a:r>
              <a:rPr lang="en-US" b="1" dirty="0" smtClean="0"/>
              <a:t>Variability</a:t>
            </a:r>
            <a:r>
              <a:rPr lang="en-US" b="1" dirty="0"/>
              <a:t>: </a:t>
            </a:r>
            <a:r>
              <a:rPr lang="en-US" dirty="0"/>
              <a:t>Data may be highly variable, incomplete, and inconsistent.</a:t>
            </a:r>
          </a:p>
          <a:p>
            <a:r>
              <a:rPr lang="en-US" b="1" dirty="0" smtClean="0"/>
              <a:t>Complexity</a:t>
            </a:r>
            <a:r>
              <a:rPr lang="en-US" b="1" dirty="0"/>
              <a:t>:</a:t>
            </a:r>
            <a:r>
              <a:rPr lang="en-US" dirty="0"/>
              <a:t> Relationships between data sources may not be entirely clear and not amenable to traditional relational methods.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816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Business </a:t>
            </a:r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27988"/>
            <a:ext cx="8915400" cy="496062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How </a:t>
            </a:r>
            <a:r>
              <a:rPr lang="en-US" dirty="0"/>
              <a:t>to use generated data as a strategic asset in real-time, to identify opportunities, thwart threats and achieve operational </a:t>
            </a:r>
            <a:r>
              <a:rPr lang="en-US" dirty="0" smtClean="0"/>
              <a:t>efficiencies?</a:t>
            </a:r>
            <a:endParaRPr lang="en-US" dirty="0"/>
          </a:p>
          <a:p>
            <a:pPr>
              <a:defRPr/>
            </a:pPr>
            <a:r>
              <a:rPr lang="en-US" dirty="0"/>
              <a:t>How to organize the business to not get buried in high volume, velocity and variety of </a:t>
            </a:r>
            <a:r>
              <a:rPr lang="en-US" dirty="0" smtClean="0"/>
              <a:t>data?</a:t>
            </a:r>
            <a:endParaRPr lang="en-US" dirty="0"/>
          </a:p>
          <a:p>
            <a:pPr>
              <a:defRPr/>
            </a:pPr>
            <a:r>
              <a:rPr lang="en-US" dirty="0"/>
              <a:t>How to design a ‘Digital Business Strategy’ around digital assets and </a:t>
            </a:r>
            <a:r>
              <a:rPr lang="en-US" dirty="0" smtClean="0"/>
              <a:t>capabilities?</a:t>
            </a:r>
          </a:p>
          <a:p>
            <a:pPr>
              <a:defRPr/>
            </a:pPr>
            <a:r>
              <a:rPr lang="en-US" dirty="0" smtClean="0"/>
              <a:t>Analytics </a:t>
            </a:r>
            <a:r>
              <a:rPr lang="en-US" dirty="0"/>
              <a:t>of Big Data could enable discovery of new facts, knowledge and strategy in a number of fields, such as manufacturing, business, finance, healthcare, medicine and education</a:t>
            </a:r>
            <a:r>
              <a:rPr lang="en-US" dirty="0" smtClean="0"/>
              <a:t>.</a:t>
            </a:r>
          </a:p>
          <a:p>
            <a:pPr>
              <a:defRPr/>
            </a:pPr>
            <a:r>
              <a:rPr lang="en-US" dirty="0"/>
              <a:t>Evolving strategy to defeat an opponent could even make good use of the </a:t>
            </a:r>
            <a:r>
              <a:rPr lang="en-US" dirty="0" smtClean="0"/>
              <a:t>data in games – Tennis, Cricket, Football, etc. </a:t>
            </a:r>
            <a:endParaRPr lang="en-US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6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of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2" descr="http://hortonworks.com/wp-content/uploads/2012/05/bigdata_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907" y="1582994"/>
            <a:ext cx="72390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5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4262</TotalTime>
  <Words>2776</Words>
  <Application>Microsoft Office PowerPoint</Application>
  <PresentationFormat>Widescreen</PresentationFormat>
  <Paragraphs>419</Paragraphs>
  <Slides>50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Arial</vt:lpstr>
      <vt:lpstr>Bahnschrift SemiBold SemiConden</vt:lpstr>
      <vt:lpstr>Calibri</vt:lpstr>
      <vt:lpstr>Century Gothic</vt:lpstr>
      <vt:lpstr>Consolas</vt:lpstr>
      <vt:lpstr>Helvetica Neue</vt:lpstr>
      <vt:lpstr>Tahoma</vt:lpstr>
      <vt:lpstr>TimesNewRomanPS-BoldMT</vt:lpstr>
      <vt:lpstr>Wingdings</vt:lpstr>
      <vt:lpstr>Wingdings 3</vt:lpstr>
      <vt:lpstr>Wisp</vt:lpstr>
      <vt:lpstr>Module – 1 Big Data Technology Landscape </vt:lpstr>
      <vt:lpstr>Syllabus : 1501413  Big Data Management and Analytics</vt:lpstr>
      <vt:lpstr>Text Book for M1</vt:lpstr>
      <vt:lpstr>Agenda</vt:lpstr>
      <vt:lpstr>Big Data</vt:lpstr>
      <vt:lpstr>What is Big Data?</vt:lpstr>
      <vt:lpstr>What is Big Data? (Contd.)</vt:lpstr>
      <vt:lpstr>Business Issues</vt:lpstr>
      <vt:lpstr>Growth of Big Data</vt:lpstr>
      <vt:lpstr>PowerPoint Presentation</vt:lpstr>
      <vt:lpstr>BI Cycle</vt:lpstr>
      <vt:lpstr>Key Terms</vt:lpstr>
      <vt:lpstr>Classification of Data-Structured, Semi-structured and Unstructured </vt:lpstr>
      <vt:lpstr>Big Data Types</vt:lpstr>
      <vt:lpstr>Example</vt:lpstr>
      <vt:lpstr>Big Data  Classification</vt:lpstr>
      <vt:lpstr>Scalability and Parallel Processing</vt:lpstr>
      <vt:lpstr>Massively  Parallel  Processing Platforms</vt:lpstr>
      <vt:lpstr>Grid and Cluster Computing</vt:lpstr>
      <vt:lpstr>Designing  Data Architecture</vt:lpstr>
      <vt:lpstr>Data Sources, Quality, Pre-processing and Storing</vt:lpstr>
      <vt:lpstr>Data Quality</vt:lpstr>
      <vt:lpstr>Data  Pre-processing </vt:lpstr>
      <vt:lpstr>Data Storage And Analysis</vt:lpstr>
      <vt:lpstr>Data Storage And Analysis</vt:lpstr>
      <vt:lpstr>Big Data Storage</vt:lpstr>
      <vt:lpstr>Characteristics of NoSQL databases</vt:lpstr>
      <vt:lpstr>NoSQL Databases</vt:lpstr>
      <vt:lpstr>NoSQL vs. Tables</vt:lpstr>
      <vt:lpstr>MongoDB</vt:lpstr>
      <vt:lpstr>Graph Databases</vt:lpstr>
      <vt:lpstr>Big Data Platform</vt:lpstr>
      <vt:lpstr>Services Required</vt:lpstr>
      <vt:lpstr>Hadoop</vt:lpstr>
      <vt:lpstr>Hadoop’s HDFS</vt:lpstr>
      <vt:lpstr> HDFS Commands</vt:lpstr>
      <vt:lpstr>Hadoop MapReduce Framework</vt:lpstr>
      <vt:lpstr>Big Data Analytics Applications </vt:lpstr>
      <vt:lpstr>Big Data Analytics in Detection of Marketing Fraud</vt:lpstr>
      <vt:lpstr>Big Data and Healthcare</vt:lpstr>
      <vt:lpstr>Big Data in Medicine</vt:lpstr>
      <vt:lpstr>Big Data in Advertising</vt:lpstr>
      <vt:lpstr>Apache Spark</vt:lpstr>
      <vt:lpstr>Spark Architecture</vt:lpstr>
      <vt:lpstr>PySpark</vt:lpstr>
      <vt:lpstr>Features of PySpark</vt:lpstr>
      <vt:lpstr>Example</vt:lpstr>
      <vt:lpstr>Apache Kafka – an Introduction</vt:lpstr>
      <vt:lpstr>Contd…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- 3</dc:title>
  <dc:creator>Windows User</dc:creator>
  <cp:lastModifiedBy>Microsoft account</cp:lastModifiedBy>
  <cp:revision>136</cp:revision>
  <dcterms:created xsi:type="dcterms:W3CDTF">2019-01-29T03:31:08Z</dcterms:created>
  <dcterms:modified xsi:type="dcterms:W3CDTF">2025-01-07T13:38:29Z</dcterms:modified>
</cp:coreProperties>
</file>